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03" r:id="rId2"/>
    <p:sldId id="304" r:id="rId3"/>
    <p:sldId id="305" r:id="rId4"/>
    <p:sldId id="306" r:id="rId5"/>
    <p:sldId id="307" r:id="rId6"/>
    <p:sldId id="308" r:id="rId7"/>
    <p:sldId id="330" r:id="rId8"/>
    <p:sldId id="331" r:id="rId9"/>
    <p:sldId id="317" r:id="rId10"/>
    <p:sldId id="318" r:id="rId11"/>
    <p:sldId id="321" r:id="rId12"/>
    <p:sldId id="322" r:id="rId13"/>
    <p:sldId id="323" r:id="rId14"/>
    <p:sldId id="324" r:id="rId15"/>
    <p:sldId id="325" r:id="rId16"/>
    <p:sldId id="326" r:id="rId17"/>
    <p:sldId id="302" r:id="rId18"/>
    <p:sldId id="314" r:id="rId19"/>
    <p:sldId id="315" r:id="rId20"/>
    <p:sldId id="327" r:id="rId21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F813DE-01C1-41BF-BA77-9AFB53670BD1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7CA86BA0-DD74-46EA-9AAF-8C61DD9FADA8}">
      <dgm:prSet phldrT="[Текст]" custT="1"/>
      <dgm:spPr/>
      <dgm:t>
        <a:bodyPr/>
        <a:lstStyle/>
        <a:p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Вводится 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действие </a:t>
          </a:r>
          <a:b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01.02.2017</a:t>
          </a:r>
          <a:endParaRPr lang="ru-RU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8C205-B2E5-4A78-84AD-681019CC71AE}" type="parTrans" cxnId="{9F5FC298-31A2-498E-9287-F1FBD787E18F}">
      <dgm:prSet/>
      <dgm:spPr/>
      <dgm:t>
        <a:bodyPr/>
        <a:lstStyle/>
        <a:p>
          <a:endParaRPr lang="ru-RU"/>
        </a:p>
      </dgm:t>
    </dgm:pt>
    <dgm:pt modelId="{90BDA91C-56CE-4D51-8748-58D8D505977F}" type="sibTrans" cxnId="{9F5FC298-31A2-498E-9287-F1FBD787E18F}">
      <dgm:prSet/>
      <dgm:spPr/>
      <dgm:t>
        <a:bodyPr/>
        <a:lstStyle/>
        <a:p>
          <a:endParaRPr lang="ru-RU"/>
        </a:p>
      </dgm:t>
    </dgm:pt>
    <dgm:pt modelId="{8A9BF2EC-4889-424F-8AC2-406D07BA3DD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 положения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МДС 81- 26 (36, 37, 38, 40) - 2001 ,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МДС 81-35.2004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61686-AE40-45E7-9B88-488430480FAB}" type="parTrans" cxnId="{D60A2578-10BF-4EF6-BF98-CD67DF2AC5C9}">
      <dgm:prSet/>
      <dgm:spPr/>
      <dgm:t>
        <a:bodyPr/>
        <a:lstStyle/>
        <a:p>
          <a:endParaRPr lang="ru-RU"/>
        </a:p>
      </dgm:t>
    </dgm:pt>
    <dgm:pt modelId="{561D140B-DAE3-412B-BA1A-A5A4B2222DF0}" type="sibTrans" cxnId="{D60A2578-10BF-4EF6-BF98-CD67DF2AC5C9}">
      <dgm:prSet/>
      <dgm:spPr/>
      <dgm:t>
        <a:bodyPr/>
        <a:lstStyle/>
        <a:p>
          <a:endParaRPr lang="ru-RU"/>
        </a:p>
      </dgm:t>
    </dgm:pt>
    <dgm:pt modelId="{7C2EDA39-C1CC-4581-A3E6-6CF5F64BD4F8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ресурсного метода</a:t>
          </a:r>
          <a:endParaRPr lang="ru-RU" sz="2400" b="1" dirty="0"/>
        </a:p>
      </dgm:t>
    </dgm:pt>
    <dgm:pt modelId="{19DFB33B-B4CB-4B36-9C74-B39D7AA05EF1}" type="parTrans" cxnId="{0A081182-F6DF-4316-B34A-F91E72C42283}">
      <dgm:prSet/>
      <dgm:spPr/>
      <dgm:t>
        <a:bodyPr/>
        <a:lstStyle/>
        <a:p>
          <a:endParaRPr lang="ru-RU"/>
        </a:p>
      </dgm:t>
    </dgm:pt>
    <dgm:pt modelId="{2E1E1444-C842-4EEF-87C2-9D983E9BCAB6}" type="sibTrans" cxnId="{0A081182-F6DF-4316-B34A-F91E72C42283}">
      <dgm:prSet/>
      <dgm:spPr/>
      <dgm:t>
        <a:bodyPr/>
        <a:lstStyle/>
        <a:p>
          <a:endParaRPr lang="ru-RU"/>
        </a:p>
      </dgm:t>
    </dgm:pt>
    <dgm:pt modelId="{A7451C37-249F-4ADB-A033-5C1BC6B6CF25}" type="pres">
      <dgm:prSet presAssocID="{1DF813DE-01C1-41BF-BA77-9AFB53670BD1}" presName="Name0" presStyleCnt="0">
        <dgm:presLayoutVars>
          <dgm:dir/>
          <dgm:animLvl val="lvl"/>
          <dgm:resizeHandles val="exact"/>
        </dgm:presLayoutVars>
      </dgm:prSet>
      <dgm:spPr/>
    </dgm:pt>
    <dgm:pt modelId="{24AA5BAB-9E44-4D06-9F2C-8B37DA03F687}" type="pres">
      <dgm:prSet presAssocID="{7CA86BA0-DD74-46EA-9AAF-8C61DD9FADA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FC4EB-4140-4A99-9FB2-9CDD171F948B}" type="pres">
      <dgm:prSet presAssocID="{90BDA91C-56CE-4D51-8748-58D8D505977F}" presName="parTxOnlySpace" presStyleCnt="0"/>
      <dgm:spPr/>
    </dgm:pt>
    <dgm:pt modelId="{D19C9803-D8DE-4C5E-99B4-976C1251BE67}" type="pres">
      <dgm:prSet presAssocID="{8A9BF2EC-4889-424F-8AC2-406D07BA3D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51531-4A3D-4C6F-872B-3A52A0663B60}" type="pres">
      <dgm:prSet presAssocID="{561D140B-DAE3-412B-BA1A-A5A4B2222DF0}" presName="parTxOnlySpace" presStyleCnt="0"/>
      <dgm:spPr/>
    </dgm:pt>
    <dgm:pt modelId="{6F1EB6FE-22A9-4A69-A1E5-7B3A4860D5AE}" type="pres">
      <dgm:prSet presAssocID="{7C2EDA39-C1CC-4581-A3E6-6CF5F64BD4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81182-F6DF-4316-B34A-F91E72C42283}" srcId="{1DF813DE-01C1-41BF-BA77-9AFB53670BD1}" destId="{7C2EDA39-C1CC-4581-A3E6-6CF5F64BD4F8}" srcOrd="2" destOrd="0" parTransId="{19DFB33B-B4CB-4B36-9C74-B39D7AA05EF1}" sibTransId="{2E1E1444-C842-4EEF-87C2-9D983E9BCAB6}"/>
    <dgm:cxn modelId="{6C34015C-E8CC-4E1A-A8B8-2453D13174BF}" type="presOf" srcId="{7C2EDA39-C1CC-4581-A3E6-6CF5F64BD4F8}" destId="{6F1EB6FE-22A9-4A69-A1E5-7B3A4860D5AE}" srcOrd="0" destOrd="0" presId="urn:microsoft.com/office/officeart/2005/8/layout/chevron1"/>
    <dgm:cxn modelId="{B913BD10-304F-46D2-B860-7614F55D9753}" type="presOf" srcId="{7CA86BA0-DD74-46EA-9AAF-8C61DD9FADA8}" destId="{24AA5BAB-9E44-4D06-9F2C-8B37DA03F687}" srcOrd="0" destOrd="0" presId="urn:microsoft.com/office/officeart/2005/8/layout/chevron1"/>
    <dgm:cxn modelId="{9E7E13D1-CE51-4A92-829A-393A3B215139}" type="presOf" srcId="{8A9BF2EC-4889-424F-8AC2-406D07BA3DD1}" destId="{D19C9803-D8DE-4C5E-99B4-976C1251BE67}" srcOrd="0" destOrd="0" presId="urn:microsoft.com/office/officeart/2005/8/layout/chevron1"/>
    <dgm:cxn modelId="{9F5FC298-31A2-498E-9287-F1FBD787E18F}" srcId="{1DF813DE-01C1-41BF-BA77-9AFB53670BD1}" destId="{7CA86BA0-DD74-46EA-9AAF-8C61DD9FADA8}" srcOrd="0" destOrd="0" parTransId="{1388C205-B2E5-4A78-84AD-681019CC71AE}" sibTransId="{90BDA91C-56CE-4D51-8748-58D8D505977F}"/>
    <dgm:cxn modelId="{F3B9B9CD-049B-4298-AEF2-57E31CF04811}" type="presOf" srcId="{1DF813DE-01C1-41BF-BA77-9AFB53670BD1}" destId="{A7451C37-249F-4ADB-A033-5C1BC6B6CF25}" srcOrd="0" destOrd="0" presId="urn:microsoft.com/office/officeart/2005/8/layout/chevron1"/>
    <dgm:cxn modelId="{D60A2578-10BF-4EF6-BF98-CD67DF2AC5C9}" srcId="{1DF813DE-01C1-41BF-BA77-9AFB53670BD1}" destId="{8A9BF2EC-4889-424F-8AC2-406D07BA3DD1}" srcOrd="1" destOrd="0" parTransId="{8A961686-AE40-45E7-9B88-488430480FAB}" sibTransId="{561D140B-DAE3-412B-BA1A-A5A4B2222DF0}"/>
    <dgm:cxn modelId="{9329BDA7-6DF0-4629-9FD4-BC616E6620FF}" type="presParOf" srcId="{A7451C37-249F-4ADB-A033-5C1BC6B6CF25}" destId="{24AA5BAB-9E44-4D06-9F2C-8B37DA03F687}" srcOrd="0" destOrd="0" presId="urn:microsoft.com/office/officeart/2005/8/layout/chevron1"/>
    <dgm:cxn modelId="{6C454ED0-8ADF-48C7-8BDE-058F742A1B77}" type="presParOf" srcId="{A7451C37-249F-4ADB-A033-5C1BC6B6CF25}" destId="{CB2FC4EB-4140-4A99-9FB2-9CDD171F948B}" srcOrd="1" destOrd="0" presId="urn:microsoft.com/office/officeart/2005/8/layout/chevron1"/>
    <dgm:cxn modelId="{C54894F3-6B90-42E7-B9E1-2043E41FE0D8}" type="presParOf" srcId="{A7451C37-249F-4ADB-A033-5C1BC6B6CF25}" destId="{D19C9803-D8DE-4C5E-99B4-976C1251BE67}" srcOrd="2" destOrd="0" presId="urn:microsoft.com/office/officeart/2005/8/layout/chevron1"/>
    <dgm:cxn modelId="{DFD4C30E-CDA5-4215-8759-3D143B764111}" type="presParOf" srcId="{A7451C37-249F-4ADB-A033-5C1BC6B6CF25}" destId="{20851531-4A3D-4C6F-872B-3A52A0663B60}" srcOrd="3" destOrd="0" presId="urn:microsoft.com/office/officeart/2005/8/layout/chevron1"/>
    <dgm:cxn modelId="{86166039-6106-4BA5-90CC-6D19894A2650}" type="presParOf" srcId="{A7451C37-249F-4ADB-A033-5C1BC6B6CF25}" destId="{6F1EB6FE-22A9-4A69-A1E5-7B3A4860D5A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243204-7181-491F-A2BB-0BB3DF1011BE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844296-0244-4468-BAC0-3CBD9BCD9461}">
      <dgm:prSet phldrT="[Текст]" custT="1"/>
      <dgm:spPr/>
      <dgm:t>
        <a:bodyPr/>
        <a:lstStyle/>
        <a:p>
          <a:r>
            <a: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Предназначена</a:t>
          </a:r>
          <a:endParaRPr lang="ru-RU" sz="2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F684B0-AFE2-4AFE-9212-7B30656A747E}" type="parTrans" cxnId="{E397D550-65B6-4D54-ABE0-A96804F1D497}">
      <dgm:prSet/>
      <dgm:spPr/>
      <dgm:t>
        <a:bodyPr/>
        <a:lstStyle/>
        <a:p>
          <a:endParaRPr lang="ru-RU"/>
        </a:p>
      </dgm:t>
    </dgm:pt>
    <dgm:pt modelId="{C3B53FFC-AEE9-43CE-8BD6-9A87500BAD78}" type="sibTrans" cxnId="{E397D550-65B6-4D54-ABE0-A96804F1D497}">
      <dgm:prSet/>
      <dgm:spPr/>
      <dgm:t>
        <a:bodyPr/>
        <a:lstStyle/>
        <a:p>
          <a:endParaRPr lang="ru-RU"/>
        </a:p>
      </dgm:t>
    </dgm:pt>
    <dgm:pt modelId="{1E63E914-76C4-4D7D-92EA-CF75AD1A801A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определения сметных затрат на строительные ресурсы при составлении сметной документации на строительство, реконструкцию и капитальный ремонт объектов капитального строительства в соответствующем уровне цен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F2DE082-EF36-4F05-A2B1-BA397BCD26E4}" type="parTrans" cxnId="{B2F16607-F3A1-46E8-B9FB-DD18590AE28F}">
      <dgm:prSet/>
      <dgm:spPr/>
      <dgm:t>
        <a:bodyPr/>
        <a:lstStyle/>
        <a:p>
          <a:endParaRPr lang="ru-RU"/>
        </a:p>
      </dgm:t>
    </dgm:pt>
    <dgm:pt modelId="{765252FB-5163-4DAB-8860-A1C1850709E9}" type="sibTrans" cxnId="{B2F16607-F3A1-46E8-B9FB-DD18590AE28F}">
      <dgm:prSet/>
      <dgm:spPr/>
      <dgm:t>
        <a:bodyPr/>
        <a:lstStyle/>
        <a:p>
          <a:endParaRPr lang="ru-RU"/>
        </a:p>
      </dgm:t>
    </dgm:pt>
    <dgm:pt modelId="{3FE73D75-BDDD-4273-BECF-9B8CA6AA8A2A}">
      <dgm:prSet custT="1"/>
      <dgm:spPr/>
      <dgm:t>
        <a:bodyPr/>
        <a:lstStyle/>
        <a:p>
          <a:r>
            <a: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Содержит</a:t>
          </a:r>
          <a:endParaRPr lang="ru-RU" sz="3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16784A-3A59-4430-B620-7AC16E488B05}" type="parTrans" cxnId="{E8512938-2408-4F4A-B667-364EC5B88C1F}">
      <dgm:prSet/>
      <dgm:spPr/>
      <dgm:t>
        <a:bodyPr/>
        <a:lstStyle/>
        <a:p>
          <a:endParaRPr lang="ru-RU"/>
        </a:p>
      </dgm:t>
    </dgm:pt>
    <dgm:pt modelId="{23A8F626-17D4-4B0C-B30C-D20C556E726E}" type="sibTrans" cxnId="{E8512938-2408-4F4A-B667-364EC5B88C1F}">
      <dgm:prSet/>
      <dgm:spPr/>
      <dgm:t>
        <a:bodyPr/>
        <a:lstStyle/>
        <a:p>
          <a:endParaRPr lang="ru-RU"/>
        </a:p>
      </dgm:t>
    </dgm:pt>
    <dgm:pt modelId="{43EBA5DD-AF28-43F0-8A65-6AE3DA0070C1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порядок применения сметных цен на затраты труда, эксплуатацию машин и механизмов, материалы, изделия и конструкции, оборудование и цен на услуг на перевозку грузов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8BA741-7131-4526-8E9A-D38E661AE0F9}" type="parTrans" cxnId="{28569CE3-B2BB-4C87-908A-83F4BEC2D815}">
      <dgm:prSet/>
      <dgm:spPr/>
      <dgm:t>
        <a:bodyPr/>
        <a:lstStyle/>
        <a:p>
          <a:endParaRPr lang="ru-RU"/>
        </a:p>
      </dgm:t>
    </dgm:pt>
    <dgm:pt modelId="{ED7A35CB-0FD9-44D2-841B-81E4BFD4AD7F}" type="sibTrans" cxnId="{28569CE3-B2BB-4C87-908A-83F4BEC2D815}">
      <dgm:prSet/>
      <dgm:spPr/>
      <dgm:t>
        <a:bodyPr/>
        <a:lstStyle/>
        <a:p>
          <a:endParaRPr lang="ru-RU"/>
        </a:p>
      </dgm:t>
    </dgm:pt>
    <dgm:pt modelId="{5C32A9CD-ADE5-4E4E-9400-9C835EC19896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разработки и актуализации нормативов цены строительства и нормативов цены конструктивных решений в соответствующем уровне цен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037A4-D6CD-41AA-8A26-792402245369}" type="parTrans" cxnId="{D332955D-7227-4DC0-8442-94703289CB7B}">
      <dgm:prSet/>
      <dgm:spPr/>
      <dgm:t>
        <a:bodyPr/>
        <a:lstStyle/>
        <a:p>
          <a:endParaRPr lang="ru-RU"/>
        </a:p>
      </dgm:t>
    </dgm:pt>
    <dgm:pt modelId="{6F560C5D-2129-4076-BA62-DCFB532E5B6A}" type="sibTrans" cxnId="{D332955D-7227-4DC0-8442-94703289CB7B}">
      <dgm:prSet/>
      <dgm:spPr/>
      <dgm:t>
        <a:bodyPr/>
        <a:lstStyle/>
        <a:p>
          <a:endParaRPr lang="ru-RU"/>
        </a:p>
      </dgm:t>
    </dgm:pt>
    <dgm:pt modelId="{BFD0207F-34CE-43AD-A6B0-9152251F0AF3}">
      <dgm:prSet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разработки индексов изменения сметной стоимости строительных, специальных строительных, ремонтно-строительных и монтажных работ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3F7EFE9-7FC2-4995-9A51-2DCE9C5F767B}" type="parTrans" cxnId="{99CE6FD4-AC5F-465B-ABBA-2383E9C7EE82}">
      <dgm:prSet/>
      <dgm:spPr/>
      <dgm:t>
        <a:bodyPr/>
        <a:lstStyle/>
        <a:p>
          <a:endParaRPr lang="ru-RU"/>
        </a:p>
      </dgm:t>
    </dgm:pt>
    <dgm:pt modelId="{A941BFA5-22FA-4811-9772-C2024B4F32B0}" type="sibTrans" cxnId="{99CE6FD4-AC5F-465B-ABBA-2383E9C7EE82}">
      <dgm:prSet/>
      <dgm:spPr/>
      <dgm:t>
        <a:bodyPr/>
        <a:lstStyle/>
        <a:p>
          <a:endParaRPr lang="ru-RU"/>
        </a:p>
      </dgm:t>
    </dgm:pt>
    <dgm:pt modelId="{21973B64-ABFF-48A2-A6B8-4CC7768301FC}" type="pres">
      <dgm:prSet presAssocID="{01243204-7181-491F-A2BB-0BB3DF1011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44E03-E123-496E-B644-334EEFB0BA07}" type="pres">
      <dgm:prSet presAssocID="{3FE73D75-BDDD-4273-BECF-9B8CA6AA8A2A}" presName="linNode" presStyleCnt="0"/>
      <dgm:spPr/>
    </dgm:pt>
    <dgm:pt modelId="{78BD83EA-CF2D-40F2-AA9F-D7B128063E08}" type="pres">
      <dgm:prSet presAssocID="{3FE73D75-BDDD-4273-BECF-9B8CA6AA8A2A}" presName="parentText" presStyleLbl="node1" presStyleIdx="0" presStyleCnt="2" custScaleX="101283" custScaleY="6743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C8AE9-D290-4551-B1A5-A8709DF7442A}" type="pres">
      <dgm:prSet presAssocID="{3FE73D75-BDDD-4273-BECF-9B8CA6AA8A2A}" presName="descendantText" presStyleLbl="alignAccFollowNode1" presStyleIdx="0" presStyleCnt="2" custScaleX="119140" custScaleY="64137" custLinFactNeighborX="192" custLinFactNeighborY="-16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C24B47-EA3F-40C3-8767-723D38739265}" type="pres">
      <dgm:prSet presAssocID="{23A8F626-17D4-4B0C-B30C-D20C556E726E}" presName="sp" presStyleCnt="0"/>
      <dgm:spPr/>
    </dgm:pt>
    <dgm:pt modelId="{89691668-0914-40C8-B441-B35802A0B230}" type="pres">
      <dgm:prSet presAssocID="{C5844296-0244-4468-BAC0-3CBD9BCD9461}" presName="linNode" presStyleCnt="0"/>
      <dgm:spPr/>
    </dgm:pt>
    <dgm:pt modelId="{DB2D1A1E-69E5-4F01-8FDB-3F8D8C79346D}" type="pres">
      <dgm:prSet presAssocID="{C5844296-0244-4468-BAC0-3CBD9BCD9461}" presName="parentText" presStyleLbl="node1" presStyleIdx="1" presStyleCnt="2" custScaleX="105564" custScaleY="79668" custLinFactNeighborX="197" custLinFactNeighborY="6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1EB288-934D-4048-97C8-AA49636F8FDD}" type="pres">
      <dgm:prSet presAssocID="{C5844296-0244-4468-BAC0-3CBD9BCD9461}" presName="descendantText" presStyleLbl="alignAccFollowNode1" presStyleIdx="1" presStyleCnt="2" custScaleX="120341" custScaleY="94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E8DBA30-7F8A-479B-BB46-52B786D396B3}" type="presOf" srcId="{1E63E914-76C4-4D7D-92EA-CF75AD1A801A}" destId="{281EB288-934D-4048-97C8-AA49636F8FDD}" srcOrd="0" destOrd="0" presId="urn:microsoft.com/office/officeart/2005/8/layout/vList5"/>
    <dgm:cxn modelId="{7E2912A2-19D1-4461-8945-6D606F2DB71D}" type="presOf" srcId="{3FE73D75-BDDD-4273-BECF-9B8CA6AA8A2A}" destId="{78BD83EA-CF2D-40F2-AA9F-D7B128063E08}" srcOrd="0" destOrd="0" presId="urn:microsoft.com/office/officeart/2005/8/layout/vList5"/>
    <dgm:cxn modelId="{99CE6FD4-AC5F-465B-ABBA-2383E9C7EE82}" srcId="{C5844296-0244-4468-BAC0-3CBD9BCD9461}" destId="{BFD0207F-34CE-43AD-A6B0-9152251F0AF3}" srcOrd="2" destOrd="0" parTransId="{F3F7EFE9-7FC2-4995-9A51-2DCE9C5F767B}" sibTransId="{A941BFA5-22FA-4811-9772-C2024B4F32B0}"/>
    <dgm:cxn modelId="{800AF87E-CB05-499B-871F-BA0E0D651AEE}" type="presOf" srcId="{C5844296-0244-4468-BAC0-3CBD9BCD9461}" destId="{DB2D1A1E-69E5-4F01-8FDB-3F8D8C79346D}" srcOrd="0" destOrd="0" presId="urn:microsoft.com/office/officeart/2005/8/layout/vList5"/>
    <dgm:cxn modelId="{2F502010-52AF-4180-84F1-C4E1925455AF}" type="presOf" srcId="{5C32A9CD-ADE5-4E4E-9400-9C835EC19896}" destId="{281EB288-934D-4048-97C8-AA49636F8FDD}" srcOrd="0" destOrd="1" presId="urn:microsoft.com/office/officeart/2005/8/layout/vList5"/>
    <dgm:cxn modelId="{28569CE3-B2BB-4C87-908A-83F4BEC2D815}" srcId="{3FE73D75-BDDD-4273-BECF-9B8CA6AA8A2A}" destId="{43EBA5DD-AF28-43F0-8A65-6AE3DA0070C1}" srcOrd="0" destOrd="0" parTransId="{BE8BA741-7131-4526-8E9A-D38E661AE0F9}" sibTransId="{ED7A35CB-0FD9-44D2-841B-81E4BFD4AD7F}"/>
    <dgm:cxn modelId="{A31C265A-1BCA-4FA5-AD87-B82C358DE9D2}" type="presOf" srcId="{01243204-7181-491F-A2BB-0BB3DF1011BE}" destId="{21973B64-ABFF-48A2-A6B8-4CC7768301FC}" srcOrd="0" destOrd="0" presId="urn:microsoft.com/office/officeart/2005/8/layout/vList5"/>
    <dgm:cxn modelId="{D332955D-7227-4DC0-8442-94703289CB7B}" srcId="{C5844296-0244-4468-BAC0-3CBD9BCD9461}" destId="{5C32A9CD-ADE5-4E4E-9400-9C835EC19896}" srcOrd="1" destOrd="0" parTransId="{EBA037A4-D6CD-41AA-8A26-792402245369}" sibTransId="{6F560C5D-2129-4076-BA62-DCFB532E5B6A}"/>
    <dgm:cxn modelId="{1EB10F13-1B33-4FDE-BD74-D825060C3705}" type="presOf" srcId="{BFD0207F-34CE-43AD-A6B0-9152251F0AF3}" destId="{281EB288-934D-4048-97C8-AA49636F8FDD}" srcOrd="0" destOrd="2" presId="urn:microsoft.com/office/officeart/2005/8/layout/vList5"/>
    <dgm:cxn modelId="{B2F16607-F3A1-46E8-B9FB-DD18590AE28F}" srcId="{C5844296-0244-4468-BAC0-3CBD9BCD9461}" destId="{1E63E914-76C4-4D7D-92EA-CF75AD1A801A}" srcOrd="0" destOrd="0" parTransId="{EF2DE082-EF36-4F05-A2B1-BA397BCD26E4}" sibTransId="{765252FB-5163-4DAB-8860-A1C1850709E9}"/>
    <dgm:cxn modelId="{95F5B301-6326-4F3D-9B2C-526E83DC537C}" type="presOf" srcId="{43EBA5DD-AF28-43F0-8A65-6AE3DA0070C1}" destId="{2E9C8AE9-D290-4551-B1A5-A8709DF7442A}" srcOrd="0" destOrd="0" presId="urn:microsoft.com/office/officeart/2005/8/layout/vList5"/>
    <dgm:cxn modelId="{E397D550-65B6-4D54-ABE0-A96804F1D497}" srcId="{01243204-7181-491F-A2BB-0BB3DF1011BE}" destId="{C5844296-0244-4468-BAC0-3CBD9BCD9461}" srcOrd="1" destOrd="0" parTransId="{8BF684B0-AFE2-4AFE-9212-7B30656A747E}" sibTransId="{C3B53FFC-AEE9-43CE-8BD6-9A87500BAD78}"/>
    <dgm:cxn modelId="{E8512938-2408-4F4A-B667-364EC5B88C1F}" srcId="{01243204-7181-491F-A2BB-0BB3DF1011BE}" destId="{3FE73D75-BDDD-4273-BECF-9B8CA6AA8A2A}" srcOrd="0" destOrd="0" parTransId="{E616784A-3A59-4430-B620-7AC16E488B05}" sibTransId="{23A8F626-17D4-4B0C-B30C-D20C556E726E}"/>
    <dgm:cxn modelId="{A2C6797C-288D-48C4-BBEC-603977E70B7C}" type="presParOf" srcId="{21973B64-ABFF-48A2-A6B8-4CC7768301FC}" destId="{DE844E03-E123-496E-B644-334EEFB0BA07}" srcOrd="0" destOrd="0" presId="urn:microsoft.com/office/officeart/2005/8/layout/vList5"/>
    <dgm:cxn modelId="{B536D7FB-1125-414E-AA5D-FE77BF7CE29C}" type="presParOf" srcId="{DE844E03-E123-496E-B644-334EEFB0BA07}" destId="{78BD83EA-CF2D-40F2-AA9F-D7B128063E08}" srcOrd="0" destOrd="0" presId="urn:microsoft.com/office/officeart/2005/8/layout/vList5"/>
    <dgm:cxn modelId="{FF23744D-4A3C-4343-8339-3A88BA93C7F8}" type="presParOf" srcId="{DE844E03-E123-496E-B644-334EEFB0BA07}" destId="{2E9C8AE9-D290-4551-B1A5-A8709DF7442A}" srcOrd="1" destOrd="0" presId="urn:microsoft.com/office/officeart/2005/8/layout/vList5"/>
    <dgm:cxn modelId="{1F1F8F2A-D9C1-4D7E-913F-368094086E2E}" type="presParOf" srcId="{21973B64-ABFF-48A2-A6B8-4CC7768301FC}" destId="{CDC24B47-EA3F-40C3-8767-723D38739265}" srcOrd="1" destOrd="0" presId="urn:microsoft.com/office/officeart/2005/8/layout/vList5"/>
    <dgm:cxn modelId="{83D093FC-A8EC-40E1-8988-43A38B1AA82B}" type="presParOf" srcId="{21973B64-ABFF-48A2-A6B8-4CC7768301FC}" destId="{89691668-0914-40C8-B441-B35802A0B230}" srcOrd="2" destOrd="0" presId="urn:microsoft.com/office/officeart/2005/8/layout/vList5"/>
    <dgm:cxn modelId="{ABFBC5B5-3D48-4693-93FD-230D75555BD0}" type="presParOf" srcId="{89691668-0914-40C8-B441-B35802A0B230}" destId="{DB2D1A1E-69E5-4F01-8FDB-3F8D8C79346D}" srcOrd="0" destOrd="0" presId="urn:microsoft.com/office/officeart/2005/8/layout/vList5"/>
    <dgm:cxn modelId="{E26EAD4A-4F05-46AE-82D5-43C95AC4AD2F}" type="presParOf" srcId="{89691668-0914-40C8-B441-B35802A0B230}" destId="{281EB288-934D-4048-97C8-AA49636F8F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F813DE-01C1-41BF-BA77-9AFB53670BD1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7CA86BA0-DD74-46EA-9AAF-8C61DD9FADA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Вводится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действие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31.03.2017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8C205-B2E5-4A78-84AD-681019CC71AE}" type="parTrans" cxnId="{9F5FC298-31A2-498E-9287-F1FBD787E18F}">
      <dgm:prSet/>
      <dgm:spPr/>
      <dgm:t>
        <a:bodyPr/>
        <a:lstStyle/>
        <a:p>
          <a:endParaRPr lang="ru-RU"/>
        </a:p>
      </dgm:t>
    </dgm:pt>
    <dgm:pt modelId="{90BDA91C-56CE-4D51-8748-58D8D505977F}" type="sibTrans" cxnId="{9F5FC298-31A2-498E-9287-F1FBD787E18F}">
      <dgm:prSet/>
      <dgm:spPr/>
      <dgm:t>
        <a:bodyPr/>
        <a:lstStyle/>
        <a:p>
          <a:endParaRPr lang="ru-RU"/>
        </a:p>
      </dgm:t>
    </dgm:pt>
    <dgm:pt modelId="{7C2EDA39-C1CC-4581-A3E6-6CF5F64BD4F8}">
      <dgm:prSet phldrT="[Текст]" custT="1"/>
      <dgm:spPr/>
      <dgm:t>
        <a:bodyPr/>
        <a:lstStyle/>
        <a:p>
          <a:r>
            <a: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ресурсного метода</a:t>
          </a:r>
          <a:endParaRPr lang="ru-RU" sz="3200" b="1" dirty="0"/>
        </a:p>
      </dgm:t>
    </dgm:pt>
    <dgm:pt modelId="{19DFB33B-B4CB-4B36-9C74-B39D7AA05EF1}" type="parTrans" cxnId="{0A081182-F6DF-4316-B34A-F91E72C42283}">
      <dgm:prSet/>
      <dgm:spPr/>
      <dgm:t>
        <a:bodyPr/>
        <a:lstStyle/>
        <a:p>
          <a:endParaRPr lang="ru-RU"/>
        </a:p>
      </dgm:t>
    </dgm:pt>
    <dgm:pt modelId="{2E1E1444-C842-4EEF-87C2-9D983E9BCAB6}" type="sibTrans" cxnId="{0A081182-F6DF-4316-B34A-F91E72C42283}">
      <dgm:prSet/>
      <dgm:spPr/>
      <dgm:t>
        <a:bodyPr/>
        <a:lstStyle/>
        <a:p>
          <a:endParaRPr lang="ru-RU"/>
        </a:p>
      </dgm:t>
    </dgm:pt>
    <dgm:pt modelId="{A7451C37-249F-4ADB-A033-5C1BC6B6CF25}" type="pres">
      <dgm:prSet presAssocID="{1DF813DE-01C1-41BF-BA77-9AFB53670BD1}" presName="Name0" presStyleCnt="0">
        <dgm:presLayoutVars>
          <dgm:dir/>
          <dgm:animLvl val="lvl"/>
          <dgm:resizeHandles val="exact"/>
        </dgm:presLayoutVars>
      </dgm:prSet>
      <dgm:spPr/>
    </dgm:pt>
    <dgm:pt modelId="{24AA5BAB-9E44-4D06-9F2C-8B37DA03F687}" type="pres">
      <dgm:prSet presAssocID="{7CA86BA0-DD74-46EA-9AAF-8C61DD9FADA8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FC4EB-4140-4A99-9FB2-9CDD171F948B}" type="pres">
      <dgm:prSet presAssocID="{90BDA91C-56CE-4D51-8748-58D8D505977F}" presName="parTxOnlySpace" presStyleCnt="0"/>
      <dgm:spPr/>
    </dgm:pt>
    <dgm:pt modelId="{6F1EB6FE-22A9-4A69-A1E5-7B3A4860D5AE}" type="pres">
      <dgm:prSet presAssocID="{7C2EDA39-C1CC-4581-A3E6-6CF5F64BD4F8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81182-F6DF-4316-B34A-F91E72C42283}" srcId="{1DF813DE-01C1-41BF-BA77-9AFB53670BD1}" destId="{7C2EDA39-C1CC-4581-A3E6-6CF5F64BD4F8}" srcOrd="1" destOrd="0" parTransId="{19DFB33B-B4CB-4B36-9C74-B39D7AA05EF1}" sibTransId="{2E1E1444-C842-4EEF-87C2-9D983E9BCAB6}"/>
    <dgm:cxn modelId="{6C34015C-E8CC-4E1A-A8B8-2453D13174BF}" type="presOf" srcId="{7C2EDA39-C1CC-4581-A3E6-6CF5F64BD4F8}" destId="{6F1EB6FE-22A9-4A69-A1E5-7B3A4860D5AE}" srcOrd="0" destOrd="0" presId="urn:microsoft.com/office/officeart/2005/8/layout/chevron1"/>
    <dgm:cxn modelId="{B913BD10-304F-46D2-B860-7614F55D9753}" type="presOf" srcId="{7CA86BA0-DD74-46EA-9AAF-8C61DD9FADA8}" destId="{24AA5BAB-9E44-4D06-9F2C-8B37DA03F687}" srcOrd="0" destOrd="0" presId="urn:microsoft.com/office/officeart/2005/8/layout/chevron1"/>
    <dgm:cxn modelId="{9F5FC298-31A2-498E-9287-F1FBD787E18F}" srcId="{1DF813DE-01C1-41BF-BA77-9AFB53670BD1}" destId="{7CA86BA0-DD74-46EA-9AAF-8C61DD9FADA8}" srcOrd="0" destOrd="0" parTransId="{1388C205-B2E5-4A78-84AD-681019CC71AE}" sibTransId="{90BDA91C-56CE-4D51-8748-58D8D505977F}"/>
    <dgm:cxn modelId="{F3B9B9CD-049B-4298-AEF2-57E31CF04811}" type="presOf" srcId="{1DF813DE-01C1-41BF-BA77-9AFB53670BD1}" destId="{A7451C37-249F-4ADB-A033-5C1BC6B6CF25}" srcOrd="0" destOrd="0" presId="urn:microsoft.com/office/officeart/2005/8/layout/chevron1"/>
    <dgm:cxn modelId="{9329BDA7-6DF0-4629-9FD4-BC616E6620FF}" type="presParOf" srcId="{A7451C37-249F-4ADB-A033-5C1BC6B6CF25}" destId="{24AA5BAB-9E44-4D06-9F2C-8B37DA03F687}" srcOrd="0" destOrd="0" presId="urn:microsoft.com/office/officeart/2005/8/layout/chevron1"/>
    <dgm:cxn modelId="{6C454ED0-8ADF-48C7-8BDE-058F742A1B77}" type="presParOf" srcId="{A7451C37-249F-4ADB-A033-5C1BC6B6CF25}" destId="{CB2FC4EB-4140-4A99-9FB2-9CDD171F948B}" srcOrd="1" destOrd="0" presId="urn:microsoft.com/office/officeart/2005/8/layout/chevron1"/>
    <dgm:cxn modelId="{86166039-6106-4BA5-90CC-6D19894A2650}" type="presParOf" srcId="{A7451C37-249F-4ADB-A033-5C1BC6B6CF25}" destId="{6F1EB6FE-22A9-4A69-A1E5-7B3A4860D5AE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DF813DE-01C1-41BF-BA77-9AFB53670BD1}" type="doc">
      <dgm:prSet loTypeId="urn:microsoft.com/office/officeart/2005/8/layout/chevron1" loCatId="process" qsTypeId="urn:microsoft.com/office/officeart/2005/8/quickstyle/simple5" qsCatId="simple" csTypeId="urn:microsoft.com/office/officeart/2005/8/colors/accent1_2" csCatId="accent1" phldr="1"/>
      <dgm:spPr/>
    </dgm:pt>
    <dgm:pt modelId="{7CA86BA0-DD74-46EA-9AAF-8C61DD9FADA8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Вводятся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действие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31.03.2017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88C205-B2E5-4A78-84AD-681019CC71AE}" type="parTrans" cxnId="{9F5FC298-31A2-498E-9287-F1FBD787E18F}">
      <dgm:prSet/>
      <dgm:spPr/>
      <dgm:t>
        <a:bodyPr/>
        <a:lstStyle/>
        <a:p>
          <a:endParaRPr lang="ru-RU"/>
        </a:p>
      </dgm:t>
    </dgm:pt>
    <dgm:pt modelId="{90BDA91C-56CE-4D51-8748-58D8D505977F}" type="sibTrans" cxnId="{9F5FC298-31A2-498E-9287-F1FBD787E18F}">
      <dgm:prSet/>
      <dgm:spPr/>
      <dgm:t>
        <a:bodyPr/>
        <a:lstStyle/>
        <a:p>
          <a:endParaRPr lang="ru-RU"/>
        </a:p>
      </dgm:t>
    </dgm:pt>
    <dgm:pt modelId="{8A9BF2EC-4889-424F-8AC2-406D07BA3DD1}">
      <dgm:prSet phldrT="[Текст]"/>
      <dgm:spPr/>
      <dgm:t>
        <a:bodyPr/>
        <a:lstStyle/>
        <a:p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 положения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МДС 81- 36,37, 38, 40) - 2001 , </a:t>
          </a:r>
          <a:b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МДС 81-35.2004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961686-AE40-45E7-9B88-488430480FAB}" type="parTrans" cxnId="{D60A2578-10BF-4EF6-BF98-CD67DF2AC5C9}">
      <dgm:prSet/>
      <dgm:spPr/>
      <dgm:t>
        <a:bodyPr/>
        <a:lstStyle/>
        <a:p>
          <a:endParaRPr lang="ru-RU"/>
        </a:p>
      </dgm:t>
    </dgm:pt>
    <dgm:pt modelId="{561D140B-DAE3-412B-BA1A-A5A4B2222DF0}" type="sibTrans" cxnId="{D60A2578-10BF-4EF6-BF98-CD67DF2AC5C9}">
      <dgm:prSet/>
      <dgm:spPr/>
      <dgm:t>
        <a:bodyPr/>
        <a:lstStyle/>
        <a:p>
          <a:endParaRPr lang="ru-RU"/>
        </a:p>
      </dgm:t>
    </dgm:pt>
    <dgm:pt modelId="{7C2EDA39-C1CC-4581-A3E6-6CF5F64BD4F8}">
      <dgm:prSet phldrT="[Текст]" custT="1"/>
      <dgm:spPr/>
      <dgm:t>
        <a:bodyPr/>
        <a:lstStyle/>
        <a:p>
          <a:r>
            <a: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Применяются до введения ФГИС</a:t>
          </a:r>
          <a:endParaRPr lang="ru-RU" sz="2000" b="1" dirty="0"/>
        </a:p>
      </dgm:t>
    </dgm:pt>
    <dgm:pt modelId="{19DFB33B-B4CB-4B36-9C74-B39D7AA05EF1}" type="parTrans" cxnId="{0A081182-F6DF-4316-B34A-F91E72C42283}">
      <dgm:prSet/>
      <dgm:spPr/>
      <dgm:t>
        <a:bodyPr/>
        <a:lstStyle/>
        <a:p>
          <a:endParaRPr lang="ru-RU"/>
        </a:p>
      </dgm:t>
    </dgm:pt>
    <dgm:pt modelId="{2E1E1444-C842-4EEF-87C2-9D983E9BCAB6}" type="sibTrans" cxnId="{0A081182-F6DF-4316-B34A-F91E72C42283}">
      <dgm:prSet/>
      <dgm:spPr/>
      <dgm:t>
        <a:bodyPr/>
        <a:lstStyle/>
        <a:p>
          <a:endParaRPr lang="ru-RU"/>
        </a:p>
      </dgm:t>
    </dgm:pt>
    <dgm:pt modelId="{A7451C37-249F-4ADB-A033-5C1BC6B6CF25}" type="pres">
      <dgm:prSet presAssocID="{1DF813DE-01C1-41BF-BA77-9AFB53670BD1}" presName="Name0" presStyleCnt="0">
        <dgm:presLayoutVars>
          <dgm:dir/>
          <dgm:animLvl val="lvl"/>
          <dgm:resizeHandles val="exact"/>
        </dgm:presLayoutVars>
      </dgm:prSet>
      <dgm:spPr/>
    </dgm:pt>
    <dgm:pt modelId="{24AA5BAB-9E44-4D06-9F2C-8B37DA03F687}" type="pres">
      <dgm:prSet presAssocID="{7CA86BA0-DD74-46EA-9AAF-8C61DD9FADA8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2FC4EB-4140-4A99-9FB2-9CDD171F948B}" type="pres">
      <dgm:prSet presAssocID="{90BDA91C-56CE-4D51-8748-58D8D505977F}" presName="parTxOnlySpace" presStyleCnt="0"/>
      <dgm:spPr/>
    </dgm:pt>
    <dgm:pt modelId="{D19C9803-D8DE-4C5E-99B4-976C1251BE67}" type="pres">
      <dgm:prSet presAssocID="{8A9BF2EC-4889-424F-8AC2-406D07BA3DD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851531-4A3D-4C6F-872B-3A52A0663B60}" type="pres">
      <dgm:prSet presAssocID="{561D140B-DAE3-412B-BA1A-A5A4B2222DF0}" presName="parTxOnlySpace" presStyleCnt="0"/>
      <dgm:spPr/>
    </dgm:pt>
    <dgm:pt modelId="{6F1EB6FE-22A9-4A69-A1E5-7B3A4860D5AE}" type="pres">
      <dgm:prSet presAssocID="{7C2EDA39-C1CC-4581-A3E6-6CF5F64BD4F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081182-F6DF-4316-B34A-F91E72C42283}" srcId="{1DF813DE-01C1-41BF-BA77-9AFB53670BD1}" destId="{7C2EDA39-C1CC-4581-A3E6-6CF5F64BD4F8}" srcOrd="2" destOrd="0" parTransId="{19DFB33B-B4CB-4B36-9C74-B39D7AA05EF1}" sibTransId="{2E1E1444-C842-4EEF-87C2-9D983E9BCAB6}"/>
    <dgm:cxn modelId="{6C34015C-E8CC-4E1A-A8B8-2453D13174BF}" type="presOf" srcId="{7C2EDA39-C1CC-4581-A3E6-6CF5F64BD4F8}" destId="{6F1EB6FE-22A9-4A69-A1E5-7B3A4860D5AE}" srcOrd="0" destOrd="0" presId="urn:microsoft.com/office/officeart/2005/8/layout/chevron1"/>
    <dgm:cxn modelId="{B913BD10-304F-46D2-B860-7614F55D9753}" type="presOf" srcId="{7CA86BA0-DD74-46EA-9AAF-8C61DD9FADA8}" destId="{24AA5BAB-9E44-4D06-9F2C-8B37DA03F687}" srcOrd="0" destOrd="0" presId="urn:microsoft.com/office/officeart/2005/8/layout/chevron1"/>
    <dgm:cxn modelId="{9E7E13D1-CE51-4A92-829A-393A3B215139}" type="presOf" srcId="{8A9BF2EC-4889-424F-8AC2-406D07BA3DD1}" destId="{D19C9803-D8DE-4C5E-99B4-976C1251BE67}" srcOrd="0" destOrd="0" presId="urn:microsoft.com/office/officeart/2005/8/layout/chevron1"/>
    <dgm:cxn modelId="{9F5FC298-31A2-498E-9287-F1FBD787E18F}" srcId="{1DF813DE-01C1-41BF-BA77-9AFB53670BD1}" destId="{7CA86BA0-DD74-46EA-9AAF-8C61DD9FADA8}" srcOrd="0" destOrd="0" parTransId="{1388C205-B2E5-4A78-84AD-681019CC71AE}" sibTransId="{90BDA91C-56CE-4D51-8748-58D8D505977F}"/>
    <dgm:cxn modelId="{F3B9B9CD-049B-4298-AEF2-57E31CF04811}" type="presOf" srcId="{1DF813DE-01C1-41BF-BA77-9AFB53670BD1}" destId="{A7451C37-249F-4ADB-A033-5C1BC6B6CF25}" srcOrd="0" destOrd="0" presId="urn:microsoft.com/office/officeart/2005/8/layout/chevron1"/>
    <dgm:cxn modelId="{D60A2578-10BF-4EF6-BF98-CD67DF2AC5C9}" srcId="{1DF813DE-01C1-41BF-BA77-9AFB53670BD1}" destId="{8A9BF2EC-4889-424F-8AC2-406D07BA3DD1}" srcOrd="1" destOrd="0" parTransId="{8A961686-AE40-45E7-9B88-488430480FAB}" sibTransId="{561D140B-DAE3-412B-BA1A-A5A4B2222DF0}"/>
    <dgm:cxn modelId="{9329BDA7-6DF0-4629-9FD4-BC616E6620FF}" type="presParOf" srcId="{A7451C37-249F-4ADB-A033-5C1BC6B6CF25}" destId="{24AA5BAB-9E44-4D06-9F2C-8B37DA03F687}" srcOrd="0" destOrd="0" presId="urn:microsoft.com/office/officeart/2005/8/layout/chevron1"/>
    <dgm:cxn modelId="{6C454ED0-8ADF-48C7-8BDE-058F742A1B77}" type="presParOf" srcId="{A7451C37-249F-4ADB-A033-5C1BC6B6CF25}" destId="{CB2FC4EB-4140-4A99-9FB2-9CDD171F948B}" srcOrd="1" destOrd="0" presId="urn:microsoft.com/office/officeart/2005/8/layout/chevron1"/>
    <dgm:cxn modelId="{C54894F3-6B90-42E7-B9E1-2043E41FE0D8}" type="presParOf" srcId="{A7451C37-249F-4ADB-A033-5C1BC6B6CF25}" destId="{D19C9803-D8DE-4C5E-99B4-976C1251BE67}" srcOrd="2" destOrd="0" presId="urn:microsoft.com/office/officeart/2005/8/layout/chevron1"/>
    <dgm:cxn modelId="{DFD4C30E-CDA5-4215-8759-3D143B764111}" type="presParOf" srcId="{A7451C37-249F-4ADB-A033-5C1BC6B6CF25}" destId="{20851531-4A3D-4C6F-872B-3A52A0663B60}" srcOrd="3" destOrd="0" presId="urn:microsoft.com/office/officeart/2005/8/layout/chevron1"/>
    <dgm:cxn modelId="{86166039-6106-4BA5-90CC-6D19894A2650}" type="presParOf" srcId="{A7451C37-249F-4ADB-A033-5C1BC6B6CF25}" destId="{6F1EB6FE-22A9-4A69-A1E5-7B3A4860D5A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5BAB-9E44-4D06-9F2C-8B37DA03F687}">
      <dsp:nvSpPr>
        <dsp:cNvPr id="0" name=""/>
        <dsp:cNvSpPr/>
      </dsp:nvSpPr>
      <dsp:spPr>
        <a:xfrm>
          <a:off x="2531" y="175238"/>
          <a:ext cx="3084248" cy="12336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Вводится 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действие </a:t>
          </a:r>
          <a:b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01.02.2017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381" y="175238"/>
        <a:ext cx="1850549" cy="1233699"/>
      </dsp:txXfrm>
    </dsp:sp>
    <dsp:sp modelId="{D19C9803-D8DE-4C5E-99B4-976C1251BE67}">
      <dsp:nvSpPr>
        <dsp:cNvPr id="0" name=""/>
        <dsp:cNvSpPr/>
      </dsp:nvSpPr>
      <dsp:spPr>
        <a:xfrm>
          <a:off x="2778355" y="175238"/>
          <a:ext cx="3084248" cy="12336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 положения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МДС 81- 26 (36, 37, 38, 40) - 2001 ,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МДС 81-35.2004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5205" y="175238"/>
        <a:ext cx="1850549" cy="1233699"/>
      </dsp:txXfrm>
    </dsp:sp>
    <dsp:sp modelId="{6F1EB6FE-22A9-4A69-A1E5-7B3A4860D5AE}">
      <dsp:nvSpPr>
        <dsp:cNvPr id="0" name=""/>
        <dsp:cNvSpPr/>
      </dsp:nvSpPr>
      <dsp:spPr>
        <a:xfrm>
          <a:off x="5554179" y="175238"/>
          <a:ext cx="3084248" cy="12336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ресурсного метода</a:t>
          </a:r>
          <a:endParaRPr lang="ru-RU" sz="2400" b="1" kern="1200" dirty="0"/>
        </a:p>
      </dsp:txBody>
      <dsp:txXfrm>
        <a:off x="6171029" y="175238"/>
        <a:ext cx="1850549" cy="1233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C8AE9-D290-4551-B1A5-A8709DF7442A}">
      <dsp:nvSpPr>
        <dsp:cNvPr id="0" name=""/>
        <dsp:cNvSpPr/>
      </dsp:nvSpPr>
      <dsp:spPr>
        <a:xfrm rot="5400000">
          <a:off x="4891598" y="-1977013"/>
          <a:ext cx="1384105" cy="570325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общий порядок применения сметных цен на затраты труда, эксплуатацию машин и механизмов, материалы, изделия и конструкции, оборудование и цен на услуг на перевозку грузов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32022" y="250129"/>
        <a:ext cx="5635691" cy="1248973"/>
      </dsp:txXfrm>
    </dsp:sp>
    <dsp:sp modelId="{78BD83EA-CF2D-40F2-AA9F-D7B128063E08}">
      <dsp:nvSpPr>
        <dsp:cNvPr id="0" name=""/>
        <dsp:cNvSpPr/>
      </dsp:nvSpPr>
      <dsp:spPr>
        <a:xfrm>
          <a:off x="1279" y="681"/>
          <a:ext cx="2727246" cy="181912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Содержит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0081" y="89483"/>
        <a:ext cx="2549642" cy="1641520"/>
      </dsp:txXfrm>
    </dsp:sp>
    <dsp:sp modelId="{281EB288-934D-4048-97C8-AA49636F8FDD}">
      <dsp:nvSpPr>
        <dsp:cNvPr id="0" name=""/>
        <dsp:cNvSpPr/>
      </dsp:nvSpPr>
      <dsp:spPr>
        <a:xfrm rot="5400000">
          <a:off x="4595440" y="205954"/>
          <a:ext cx="2030570" cy="564654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определения сметных затрат на строительные ресурсы при составлении сметной документации на строительство, реконструкцию и капитальный ремонт объектов капитального строительства в соответствующем уровне цен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разработки и актуализации нормативов цены строительства и нормативов цены конструктивных решений в соответствующем уровне цен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разработки индексов изменения сметной стоимости строительных, специальных строительных, ремонтно-строительных и монтажных работ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787451" y="2113067"/>
        <a:ext cx="5547425" cy="1832322"/>
      </dsp:txXfrm>
    </dsp:sp>
    <dsp:sp modelId="{DB2D1A1E-69E5-4F01-8FDB-3F8D8C79346D}">
      <dsp:nvSpPr>
        <dsp:cNvPr id="0" name=""/>
        <dsp:cNvSpPr/>
      </dsp:nvSpPr>
      <dsp:spPr>
        <a:xfrm>
          <a:off x="10522" y="1955365"/>
          <a:ext cx="2786171" cy="214909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Предназначена</a:t>
          </a:r>
          <a:endParaRPr lang="ru-RU" sz="2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5432" y="2060275"/>
        <a:ext cx="2576351" cy="19392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5BAB-9E44-4D06-9F2C-8B37DA03F687}">
      <dsp:nvSpPr>
        <dsp:cNvPr id="0" name=""/>
        <dsp:cNvSpPr/>
      </dsp:nvSpPr>
      <dsp:spPr>
        <a:xfrm>
          <a:off x="7594" y="0"/>
          <a:ext cx="4539879" cy="13643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Вводится </a:t>
          </a:r>
          <a:b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действие </a:t>
          </a:r>
          <a:b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3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31.03.2017</a:t>
          </a:r>
          <a:endParaRPr lang="ru-RU" sz="3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9768" y="0"/>
        <a:ext cx="3175532" cy="1364347"/>
      </dsp:txXfrm>
    </dsp:sp>
    <dsp:sp modelId="{6F1EB6FE-22A9-4A69-A1E5-7B3A4860D5AE}">
      <dsp:nvSpPr>
        <dsp:cNvPr id="0" name=""/>
        <dsp:cNvSpPr/>
      </dsp:nvSpPr>
      <dsp:spPr>
        <a:xfrm>
          <a:off x="4093486" y="0"/>
          <a:ext cx="4539879" cy="1364347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ресурсного метода</a:t>
          </a:r>
          <a:endParaRPr lang="ru-RU" sz="3200" b="1" kern="1200" dirty="0"/>
        </a:p>
      </dsp:txBody>
      <dsp:txXfrm>
        <a:off x="4775660" y="0"/>
        <a:ext cx="3175532" cy="13643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A5BAB-9E44-4D06-9F2C-8B37DA03F687}">
      <dsp:nvSpPr>
        <dsp:cNvPr id="0" name=""/>
        <dsp:cNvSpPr/>
      </dsp:nvSpPr>
      <dsp:spPr>
        <a:xfrm>
          <a:off x="2531" y="175238"/>
          <a:ext cx="3084248" cy="12336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Вводятся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действие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31.03.2017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9381" y="175238"/>
        <a:ext cx="1850549" cy="1233699"/>
      </dsp:txXfrm>
    </dsp:sp>
    <dsp:sp modelId="{D19C9803-D8DE-4C5E-99B4-976C1251BE67}">
      <dsp:nvSpPr>
        <dsp:cNvPr id="0" name=""/>
        <dsp:cNvSpPr/>
      </dsp:nvSpPr>
      <dsp:spPr>
        <a:xfrm>
          <a:off x="2778355" y="175238"/>
          <a:ext cx="3084248" cy="12336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Содержат положения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МДС 81- 36,37, 38, 40) - 2001 , </a:t>
          </a:r>
          <a:b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МДС 81-35.2004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95205" y="175238"/>
        <a:ext cx="1850549" cy="1233699"/>
      </dsp:txXfrm>
    </dsp:sp>
    <dsp:sp modelId="{6F1EB6FE-22A9-4A69-A1E5-7B3A4860D5AE}">
      <dsp:nvSpPr>
        <dsp:cNvPr id="0" name=""/>
        <dsp:cNvSpPr/>
      </dsp:nvSpPr>
      <dsp:spPr>
        <a:xfrm>
          <a:off x="5554179" y="175238"/>
          <a:ext cx="3084248" cy="1233699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Применяются до введения ФГИС</a:t>
          </a:r>
          <a:endParaRPr lang="ru-RU" sz="2000" b="1" kern="1200" dirty="0"/>
        </a:p>
      </dsp:txBody>
      <dsp:txXfrm>
        <a:off x="6171029" y="175238"/>
        <a:ext cx="1850549" cy="1233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8FB20-3AA9-4DFD-A879-49C393673EA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5A766-F8F3-4CC8-AEFE-56E77D5693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027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A766-F8F3-4CC8-AEFE-56E77D56932F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93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A766-F8F3-4CC8-AEFE-56E77D56932F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0700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A766-F8F3-4CC8-AEFE-56E77D56932F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6410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5A766-F8F3-4CC8-AEFE-56E77D56932F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5291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34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4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38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237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5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63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245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643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0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3554A-FA8A-43C1-8881-952557C8DEDD}" type="datetimeFigureOut">
              <a:rPr lang="ru-RU" smtClean="0"/>
              <a:pPr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0A50-F7F8-407F-B789-9D8D12D73A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689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E398D5D43E277FDE6A3AE54A1D83FAF583C83144E4A40FCDF3593256FCE1DD8D954A1FD9849D64FDQEUFN" TargetMode="External"/><Relationship Id="rId2" Type="http://schemas.openxmlformats.org/officeDocument/2006/relationships/hyperlink" Target="http://regulation.gov.ru/projects#npa=58873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E014A0F54FD956D63BE40BB10DB3D4D71CFDC343B5B7A6A78ED02D4252D0B2DFCBF98244758F7C7ABc4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8E014A0F54FD956D63BE40BB10DB3D4D71CFDC343B5B7A6A78ED02D4252D0B2DFCBF98244758F7C6ABcC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E398D5D43E277FDE6A3AE54A1D83FAF583C83144E4A40FCDF3593256FCE1DD8D954A1FD9849C6CFCQEUC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8E014A0F54FD956D63BE40BB10DB3D4D71CFDC343B5B7A6A78ED02D4252D0B2DFCBF98244758F7C6ABcCI" TargetMode="External"/><Relationship Id="rId2" Type="http://schemas.openxmlformats.org/officeDocument/2006/relationships/hyperlink" Target="consultantplus://offline/ref=8E014A0F54FD956D63BE40BB10DB3D4D71CFDC343B5B7A6A78ED02D4252D0B2DFCBF98244758F7C7ABc4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130425"/>
            <a:ext cx="7630616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ЦЕНООБРАЗОВАНИЕ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86200"/>
            <a:ext cx="7632848" cy="2279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62500" lnSpcReduction="20000"/>
          </a:bodyPr>
          <a:lstStyle/>
          <a:p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Информационно-аналитическое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деятельности участников инвестиционно-строительного комплекса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ценообразования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сметного нормирования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сфере строительства, реконструкции, реставрации, капитального </a:t>
            </a:r>
            <a:b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текущего ремонта объектов городского хозяйства за счет средств бюджета Санкт-Петербурга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 rotWithShape="1">
          <a:blip r:embed="rId3" cstate="print"/>
          <a:srcRect l="22921" t="11637" r="23878" b="72508"/>
          <a:stretch/>
        </p:blipFill>
        <p:spPr bwMode="auto">
          <a:xfrm>
            <a:off x="827584" y="548680"/>
            <a:ext cx="7632848" cy="12961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0686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применения сметных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 ресурсов </a:t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Минстроя России от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08.02.2017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77/пр)</a:t>
            </a:r>
            <a:endParaRPr lang="ru-RU" dirty="0"/>
          </a:p>
        </p:txBody>
      </p:sp>
      <p:graphicFrame>
        <p:nvGraphicFramePr>
          <p:cNvPr id="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5120097"/>
              </p:ext>
            </p:extLst>
          </p:nvPr>
        </p:nvGraphicFramePr>
        <p:xfrm>
          <a:off x="255714" y="2454351"/>
          <a:ext cx="843528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753072505"/>
              </p:ext>
            </p:extLst>
          </p:nvPr>
        </p:nvGraphicFramePr>
        <p:xfrm>
          <a:off x="251520" y="984533"/>
          <a:ext cx="8640960" cy="1364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46888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7425687"/>
              </p:ext>
            </p:extLst>
          </p:nvPr>
        </p:nvGraphicFramePr>
        <p:xfrm>
          <a:off x="395536" y="332657"/>
          <a:ext cx="8409035" cy="612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035">
                  <a:extLst>
                    <a:ext uri="{9D8B030D-6E8A-4147-A177-3AD203B41FA5}">
                      <a16:colId xmlns:a16="http://schemas.microsoft.com/office/drawing/2014/main" val="54882522"/>
                    </a:ext>
                  </a:extLst>
                </a:gridCol>
              </a:tblGrid>
              <a:tr h="5915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в определении сметных цен ресурсов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8624"/>
                  </a:ext>
                </a:extLst>
              </a:tr>
              <a:tr h="41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применения сметных цен на затраты труда: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6103"/>
                  </a:ext>
                </a:extLst>
              </a:tr>
              <a:tr h="38575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8-ми разрядная тарифная сетка</a:t>
                      </a:r>
                      <a:endParaRPr lang="ru-RU" sz="1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259953"/>
                  </a:ext>
                </a:extLst>
              </a:tr>
              <a:tr h="189660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 составлении сметной документации размер средств на оплату труда рабочих (пусконаладочного персонала) рассчитывается путем умножения сметных цен на затраты труда для соответствующего (соответствующей) среднего разряда работ (категории), </a:t>
                      </a:r>
                      <a:r>
                        <a:rPr lang="ru-RU" sz="16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опубликованных в Федеральной государственной информационной системе ценообразования в строительстве по субъекту Российской Федерации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на территории которого осуществляется строительство, на нормативный показатель затрат труда, предусмотренный сметной нормой: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005979"/>
                  </a:ext>
                </a:extLst>
              </a:tr>
              <a:tr h="4821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 = СЦзт × ЗТ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796890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ОТ – 	размер средств на оплату труда рабочих (пусконаладочного персонала), руб.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529898"/>
                  </a:ext>
                </a:extLst>
              </a:tr>
              <a:tr h="8679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СЦзт – 	сметная цена на затраты труда рабочих (пусконаладочного персонала) для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соответствующего (соответствующей)</a:t>
                      </a:r>
                      <a:r>
                        <a:rPr lang="ru-RU" sz="16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среднего разряда работ (категории), </a:t>
                      </a:r>
                      <a:b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руб./чел.-ч.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0671934"/>
                  </a:ext>
                </a:extLst>
              </a:tr>
              <a:tr h="8679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ЗТ – 	нормативный показатель затрат труда предусмотренный сметной нормой, чел.-ч. 	</a:t>
                      </a:r>
                    </a:p>
                    <a:p>
                      <a:pPr algn="just"/>
                      <a:endParaRPr lang="ru-RU" sz="16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85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41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0341074"/>
              </p:ext>
            </p:extLst>
          </p:nvPr>
        </p:nvGraphicFramePr>
        <p:xfrm>
          <a:off x="467544" y="188640"/>
          <a:ext cx="8409035" cy="64898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035">
                  <a:extLst>
                    <a:ext uri="{9D8B030D-6E8A-4147-A177-3AD203B41FA5}">
                      <a16:colId xmlns:a16="http://schemas.microsoft.com/office/drawing/2014/main" val="54882522"/>
                    </a:ext>
                  </a:extLst>
                </a:gridCol>
              </a:tblGrid>
              <a:tr h="5915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в определении сметных цен ресурсов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8624"/>
                  </a:ext>
                </a:extLst>
              </a:tr>
              <a:tr h="41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применения сметных цен на эксплуатацию машин </a:t>
                      </a:r>
                      <a:b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механизмов: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6103"/>
                  </a:ext>
                </a:extLst>
              </a:tr>
              <a:tr h="1896606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При составлении сметной документации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 эксплуатации машин и механизмов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рассчитывается путем умножения сметной цены на эксплуатацию машин и механизмов,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опубликованной в Федеральной государственной информационной системе ценообразования в строительстве, по субъекту Российской Федерации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на территории которого осуществляется строительство, на нормативный показатель затрат времени эксплуатации машин и механизмов, предусмотренной сметной нормой, в соответствии с формулой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005979"/>
                  </a:ext>
                </a:extLst>
              </a:tr>
              <a:tr h="48218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 = СЦЭМ × ТЭМ </a:t>
                      </a:r>
                      <a:endParaRPr lang="ru-RU" sz="18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796890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ЭМ 	– сметная стоимость эксплуатации машин и механизмов, руб.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529898"/>
                  </a:ext>
                </a:extLst>
              </a:tr>
              <a:tr h="8679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СЦЭМ 	– сметная цена на эксплуатацию машины (механизма)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опубликованная в Федеральной государственной информационной системе ценообразования в строительстве по субъекту Российской Федерации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на территории которого осуществляется строительство, руб./маш.-ч.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0671934"/>
                  </a:ext>
                </a:extLst>
              </a:tr>
              <a:tr h="86793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ТЭМ 	– нормативный показатель затрат времени эксплуатации машины (механизма), предусмотренный сметной нормой, руб./маш.-ч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7285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435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2185974"/>
              </p:ext>
            </p:extLst>
          </p:nvPr>
        </p:nvGraphicFramePr>
        <p:xfrm>
          <a:off x="467544" y="188640"/>
          <a:ext cx="8409035" cy="6230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035">
                  <a:extLst>
                    <a:ext uri="{9D8B030D-6E8A-4147-A177-3AD203B41FA5}">
                      <a16:colId xmlns:a16="http://schemas.microsoft.com/office/drawing/2014/main" val="54882522"/>
                    </a:ext>
                  </a:extLst>
                </a:gridCol>
              </a:tblGrid>
              <a:tr h="591588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в определении сметных цен ресурсов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8624"/>
                  </a:ext>
                </a:extLst>
              </a:tr>
              <a:tr h="41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применения сметных цен на материалы, изделия, конструкции, оборудование: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6103"/>
                  </a:ext>
                </a:extLst>
              </a:tr>
              <a:tr h="1155644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На основании сметной документации, разработанной с использованием сметных норм,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формируется ресурсная ведомость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соответствии с которой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осуществляется выборка материальных ресурсов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применяемых при строительстве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005979"/>
                  </a:ext>
                </a:extLst>
              </a:tr>
              <a:tr h="48218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Для каждого вида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материального ресурса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определяются два ближайших к месту расположения объекта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капитального строительства производителя (поставщика) с целью формирования экономически эффективных маршрутов перевозки грузов для строительства, с учетом вида транспорта и подвижного состава, а также класса груза и массы брутто на установленную единицу измерения материального ресурса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соответствии с классификатором строительных ресурсов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796890"/>
                  </a:ext>
                </a:extLst>
              </a:tr>
              <a:tr h="610772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Экономически эффективные маршруты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перевозки материальных ресурсов от двух ближайших производителей (поставщиков)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определяются на основании данных открытых источников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 всей номенклатуре материальных ресурсов, от каждого из определенных производителя (поставщика),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исходя из принципа минимизации издержек на перевозку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в том числе затрат на перевалку, а также на основании цен услуг на перевозку соответствующим видом (видами) транспорта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529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831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1069634"/>
              </p:ext>
            </p:extLst>
          </p:nvPr>
        </p:nvGraphicFramePr>
        <p:xfrm>
          <a:off x="395536" y="260648"/>
          <a:ext cx="8409035" cy="627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035">
                  <a:extLst>
                    <a:ext uri="{9D8B030D-6E8A-4147-A177-3AD203B41FA5}">
                      <a16:colId xmlns:a16="http://schemas.microsoft.com/office/drawing/2014/main" val="54882522"/>
                    </a:ext>
                  </a:extLst>
                </a:gridCol>
              </a:tblGrid>
              <a:tr h="5534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в определении сметных цен ресурсов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8624"/>
                  </a:ext>
                </a:extLst>
              </a:tr>
              <a:tr h="655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 применения сметных цен на материалы, изделия, конструкции, оборудование:</a:t>
                      </a:r>
                      <a:endParaRPr lang="ru-RU" sz="2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6103"/>
                  </a:ext>
                </a:extLst>
              </a:tr>
              <a:tr h="1368777">
                <a:tc>
                  <a:txBody>
                    <a:bodyPr/>
                    <a:lstStyle/>
                    <a:p>
                      <a:pPr algn="just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Для расчета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сметной стоимости материального ресурса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принимается сметная цена, опубликованная в Федеральной государственной информационной системе ценообразования в строительстве по субъекту Российской Федерации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на территории которого расположен производитель (поставщик) соответствующего материального ресурса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005979"/>
                  </a:ext>
                </a:extLst>
              </a:tr>
              <a:tr h="598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Стоимость материальных ресурсов, учитывающая затраты по доставке на приобъектный склад, определяется в соответствии с формулой </a:t>
                      </a:r>
                      <a:endParaRPr lang="ru-RU" sz="1800" b="1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796890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algn="ctr"/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     = 	</a:t>
                      </a:r>
                      <a:r>
                        <a:rPr lang="ru-RU" sz="1800" b="0" i="0" u="sng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(СЦ × ЗСР + Т1) + (СЦ × ЗСР +Т2) 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	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                                                            2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52989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З  – 	стоимость материального ресурса, руб.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02278815"/>
                  </a:ext>
                </a:extLst>
              </a:tr>
              <a:tr h="85548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СЦ  – 	сметная цена строительного ресурса – сводная агрегированная в территориальном разрезе документированная информация о стоимости строительных ресурсов, установленная расчетным путем на принятую единицу измерения и 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опубликованная в Федеральной государственной информационной системе ценообразования в строительстве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руб.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5322725"/>
                  </a:ext>
                </a:extLst>
              </a:tr>
              <a:tr h="42327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Т1, Т2  – 	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стоимость перевозки 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материального ресурса, руб. 	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9403132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         ЗСР  – 	</a:t>
                      </a:r>
                      <a:r>
                        <a:rPr lang="ru-RU" sz="14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заготовительно-складские расходы</a:t>
                      </a:r>
                      <a:r>
                        <a:rPr lang="ru-RU" sz="14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руб. 	</a:t>
                      </a:r>
                    </a:p>
                    <a:p>
                      <a:pPr algn="just"/>
                      <a:endParaRPr lang="ru-RU" sz="1400" b="0" i="0" u="none" strike="noStrike" kern="1200" baseline="0" dirty="0" smtClean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597519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08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749270"/>
              </p:ext>
            </p:extLst>
          </p:nvPr>
        </p:nvGraphicFramePr>
        <p:xfrm>
          <a:off x="323528" y="692696"/>
          <a:ext cx="8409035" cy="42513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035">
                  <a:extLst>
                    <a:ext uri="{9D8B030D-6E8A-4147-A177-3AD203B41FA5}">
                      <a16:colId xmlns:a16="http://schemas.microsoft.com/office/drawing/2014/main" val="54882522"/>
                    </a:ext>
                  </a:extLst>
                </a:gridCol>
              </a:tblGrid>
              <a:tr h="553472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Новое в определении сметных цен ресурсов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8624"/>
                  </a:ext>
                </a:extLst>
              </a:tr>
              <a:tr h="6558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Так же в Методике приведен</a:t>
                      </a:r>
                      <a:r>
                        <a:rPr lang="ru-RU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порядок применения цен </a:t>
                      </a:r>
                      <a:r>
                        <a:rPr lang="ru-RU" sz="3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услуг на перевозку грузов</a:t>
                      </a:r>
                      <a:r>
                        <a:rPr lang="ru-RU" sz="32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ru-RU" sz="3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6103"/>
                  </a:ext>
                </a:extLst>
              </a:tr>
              <a:tr h="70824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автомобильным транспортом</a:t>
                      </a:r>
                      <a:endParaRPr lang="ru-RU" sz="28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005979"/>
                  </a:ext>
                </a:extLst>
              </a:tr>
              <a:tr h="598840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железнодорожным транспортом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796890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морским (внутренним водным) транспортом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529898"/>
                  </a:ext>
                </a:extLst>
              </a:tr>
              <a:tr h="6491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воздушным транспортом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56871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72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16" y="5409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рекомендации по применению ФЕР 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(приказ Минстроя России от 08.02.2017 № 81/пр)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93617047"/>
              </p:ext>
            </p:extLst>
          </p:nvPr>
        </p:nvGraphicFramePr>
        <p:xfrm>
          <a:off x="395536" y="1196752"/>
          <a:ext cx="86409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7094678"/>
              </p:ext>
            </p:extLst>
          </p:nvPr>
        </p:nvGraphicFramePr>
        <p:xfrm>
          <a:off x="293786" y="3068960"/>
          <a:ext cx="8625059" cy="161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5059">
                  <a:extLst>
                    <a:ext uri="{9D8B030D-6E8A-4147-A177-3AD203B41FA5}">
                      <a16:colId xmlns:a16="http://schemas.microsoft.com/office/drawing/2014/main" val="54882522"/>
                    </a:ext>
                  </a:extLst>
                </a:gridCol>
              </a:tblGrid>
              <a:tr h="53332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Имеются незначительные отличия от методики применения сметных норм  (приказ от 29.12.2016 № 1028/пр)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8624"/>
                  </a:ext>
                </a:extLst>
              </a:tr>
              <a:tr h="304689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    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Порядок, установленный для применения ФЕР</a:t>
                      </a:r>
                      <a:r>
                        <a:rPr lang="ru-RU" sz="1800" b="0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приведенный в настоящих Методических рекомендациях, </a:t>
                      </a:r>
                      <a:r>
                        <a:rPr lang="ru-RU" sz="1800" b="1" i="0" u="none" strike="noStrike" kern="1200" baseline="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распространяется на применение территориальных единичных расценок</a:t>
                      </a:r>
                      <a:endParaRPr lang="ru-RU" sz="12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845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Изменения сметно-нормативной базы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ГЭСН и </a:t>
            </a:r>
            <a:r>
              <a:rPr lang="ru-RU" sz="24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ФЕР, которая 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вводится в действие с 28.04.2017</a:t>
            </a:r>
            <a:endParaRPr lang="ru-RU" sz="24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549946"/>
              </p:ext>
            </p:extLst>
          </p:nvPr>
        </p:nvGraphicFramePr>
        <p:xfrm>
          <a:off x="179512" y="1052736"/>
          <a:ext cx="8784976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7610">
                  <a:extLst>
                    <a:ext uri="{9D8B030D-6E8A-4147-A177-3AD203B41FA5}">
                      <a16:colId xmlns:a16="http://schemas.microsoft.com/office/drawing/2014/main" val="54882522"/>
                    </a:ext>
                  </a:extLst>
                </a:gridCol>
                <a:gridCol w="6477366">
                  <a:extLst>
                    <a:ext uri="{9D8B030D-6E8A-4147-A177-3AD203B41FA5}">
                      <a16:colId xmlns:a16="http://schemas.microsoft.com/office/drawing/2014/main" val="2885875178"/>
                    </a:ext>
                  </a:extLst>
                </a:gridCol>
              </a:tblGrid>
              <a:tr h="97453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Приказы Минстроя: </a:t>
                      </a:r>
                      <a:b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30.12.2016 № 1038/пр (в редакции от 29.03.2017 № 660/пр), </a:t>
                      </a:r>
                      <a:b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30.12.2016 № 1039/пр (в редакции от 29.03.2017 № 661/пр)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8624"/>
                  </a:ext>
                </a:extLst>
              </a:tr>
              <a:tr h="157354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изменено норм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- 47 730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удалено - 56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изменены наименования сметных норм - 9 238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изменены измерители сметных норм - 45 395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 состав работ - 5 171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изменены затраты труда -134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изменены затраты труда машинистов - 19 682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326103"/>
                  </a:ext>
                </a:extLst>
              </a:tr>
              <a:tr h="174057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Машины и механизмы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 инвентарь, мех. инструмент - 13 295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исключены машины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механизмы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отраслевой принадлежности - 15 497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исключены машины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механизмы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не выпускаемые </a:t>
                      </a:r>
                      <a:b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строительной отрасли - 1 026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заменены - 1 106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добавлены новые - 92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изменены нормы эксплуатации (маш.-ч) – 83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исключены НР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СП из стоимости ЭММ автомобилей «40» группы</a:t>
                      </a:r>
                      <a:endParaRPr lang="ru-RU" sz="14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2259953"/>
                  </a:ext>
                </a:extLst>
              </a:tr>
              <a:tr h="115549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</a:p>
                    <a:p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исключены из сметных норм оборудование - 409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исключены из сметных норм - 3 214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заменены - 3 435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изменены нормы расхода - 632</a:t>
                      </a:r>
                    </a:p>
                    <a:p>
                      <a:pPr lvl="0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добавлены новые ресурсы - 2 612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8796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241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10"/>
          <p:cNvSpPr>
            <a:spLocks noGrp="1"/>
          </p:cNvSpPr>
          <p:nvPr>
            <p:ph sz="quarter" idx="4294967295"/>
          </p:nvPr>
        </p:nvSpPr>
        <p:spPr>
          <a:xfrm>
            <a:off x="683568" y="128502"/>
            <a:ext cx="8356463" cy="50598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кода классификатора строительных ресурсов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Open Sans"/>
            </a:endParaRPr>
          </a:p>
          <a:p>
            <a:endParaRPr lang="ru-RU" sz="2400" dirty="0">
              <a:latin typeface="Open Sans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2125" y="3861048"/>
            <a:ext cx="8409861" cy="2303800"/>
          </a:xfrm>
          <a:prstGeom prst="roundRect">
            <a:avLst/>
          </a:prstGeom>
          <a:solidFill>
            <a:srgbClr val="F4F5F9"/>
          </a:solidFill>
          <a:ln w="19050">
            <a:solidFill>
              <a:srgbClr val="A77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pen San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0250" y="4036982"/>
            <a:ext cx="68651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/>
              </a:rPr>
              <a:t>Код ресурса </a:t>
            </a:r>
          </a:p>
          <a:p>
            <a:pPr algn="ctr"/>
            <a:r>
              <a:rPr lang="ru-RU" dirty="0">
                <a:latin typeface="Open Sans"/>
              </a:rPr>
              <a:t>«</a:t>
            </a:r>
            <a:r>
              <a:rPr lang="ru-RU" b="1" dirty="0">
                <a:latin typeface="Open Sans"/>
              </a:rPr>
              <a:t>Машины и механизмы</a:t>
            </a:r>
            <a:r>
              <a:rPr lang="ru-RU" dirty="0">
                <a:latin typeface="Open Sans"/>
              </a:rPr>
              <a:t>»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1806460" y="4765621"/>
            <a:ext cx="5575660" cy="1206786"/>
            <a:chOff x="2546461" y="1835532"/>
            <a:chExt cx="4424295" cy="1071297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2546461" y="1835532"/>
              <a:ext cx="4424295" cy="802844"/>
              <a:chOff x="2546461" y="1835532"/>
              <a:chExt cx="4424295" cy="802844"/>
            </a:xfrm>
          </p:grpSpPr>
          <p:sp>
            <p:nvSpPr>
              <p:cNvPr id="14" name="Прямоугольник 13"/>
              <p:cNvSpPr/>
              <p:nvPr/>
            </p:nvSpPr>
            <p:spPr>
              <a:xfrm>
                <a:off x="2626411" y="1849107"/>
                <a:ext cx="196880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Open Sans"/>
                  </a:rPr>
                  <a:t>XX</a:t>
                </a:r>
                <a:r>
                  <a:rPr lang="ru-RU" sz="3600" dirty="0">
                    <a:latin typeface="Open Sans"/>
                  </a:rPr>
                  <a:t>.</a:t>
                </a:r>
                <a:r>
                  <a:rPr lang="en-US" sz="3600" dirty="0">
                    <a:latin typeface="Open Sans"/>
                  </a:rPr>
                  <a:t>XX</a:t>
                </a:r>
                <a:r>
                  <a:rPr lang="ru-RU" sz="3600" dirty="0">
                    <a:latin typeface="Open Sans"/>
                  </a:rPr>
                  <a:t>.</a:t>
                </a:r>
                <a:r>
                  <a:rPr lang="en-US" sz="3600" dirty="0">
                    <a:latin typeface="Open Sans"/>
                  </a:rPr>
                  <a:t>XX</a:t>
                </a:r>
                <a:r>
                  <a:rPr lang="ru-RU" sz="3600" dirty="0">
                    <a:latin typeface="Open Sans"/>
                  </a:rPr>
                  <a:t>.</a:t>
                </a:r>
              </a:p>
            </p:txBody>
          </p:sp>
          <p:sp>
            <p:nvSpPr>
              <p:cNvPr id="15" name="Прямоугольник 14"/>
              <p:cNvSpPr/>
              <p:nvPr/>
            </p:nvSpPr>
            <p:spPr>
              <a:xfrm>
                <a:off x="4261360" y="1835532"/>
                <a:ext cx="270939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Open Sans"/>
                  </a:rPr>
                  <a:t>XX.XX.XX-XXX</a:t>
                </a:r>
                <a:endParaRPr lang="ru-RU" sz="3600" dirty="0">
                  <a:latin typeface="Open Sans"/>
                </a:endParaRPr>
              </a:p>
            </p:txBody>
          </p:sp>
          <p:sp>
            <p:nvSpPr>
              <p:cNvPr id="16" name="Правая фигурная скобка 15"/>
              <p:cNvSpPr/>
              <p:nvPr/>
            </p:nvSpPr>
            <p:spPr>
              <a:xfrm rot="5400000">
                <a:off x="3189016" y="1516259"/>
                <a:ext cx="443079" cy="1728190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17" name="Правая фигурная скобка 16"/>
              <p:cNvSpPr/>
              <p:nvPr/>
            </p:nvSpPr>
            <p:spPr>
              <a:xfrm rot="5400000">
                <a:off x="4349775" y="2087562"/>
                <a:ext cx="443079" cy="577433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18" name="Правая фигурная скобка 17"/>
              <p:cNvSpPr/>
              <p:nvPr/>
            </p:nvSpPr>
            <p:spPr>
              <a:xfrm rot="5400000">
                <a:off x="4904130" y="2140875"/>
                <a:ext cx="443079" cy="504056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19" name="Правая фигурная скобка 18"/>
              <p:cNvSpPr/>
              <p:nvPr/>
            </p:nvSpPr>
            <p:spPr>
              <a:xfrm rot="5400000">
                <a:off x="5369801" y="2187444"/>
                <a:ext cx="443079" cy="458785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20" name="Правая фигурная скобка 19"/>
              <p:cNvSpPr/>
              <p:nvPr/>
            </p:nvSpPr>
            <p:spPr>
              <a:xfrm rot="5400000">
                <a:off x="6069195" y="2051922"/>
                <a:ext cx="443079" cy="702491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</p:grpSp>
        <p:sp>
          <p:nvSpPr>
            <p:cNvPr id="9" name="Прямоугольник 8"/>
            <p:cNvSpPr/>
            <p:nvPr/>
          </p:nvSpPr>
          <p:spPr>
            <a:xfrm>
              <a:off x="2620339" y="2599052"/>
              <a:ext cx="17638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Open Sans"/>
                </a:rPr>
                <a:t>ОКПД 2 (КПЕС 2008)</a:t>
              </a: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249100" y="2604315"/>
              <a:ext cx="65142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Open Sans"/>
                </a:rPr>
                <a:t>Книга</a:t>
              </a:r>
              <a:endParaRPr lang="ru-RU" sz="1400" dirty="0">
                <a:latin typeface="Open Sans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851998" y="2614442"/>
              <a:ext cx="725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Open Sans"/>
                </a:rPr>
                <a:t>Раздел</a:t>
              </a:r>
              <a:endParaRPr lang="ru-RU" sz="1400" dirty="0">
                <a:latin typeface="Open Sans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428062" y="2614442"/>
              <a:ext cx="72573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Open Sans"/>
                </a:rPr>
                <a:t>Группа</a:t>
              </a:r>
              <a:endParaRPr lang="ru-RU" sz="1400" dirty="0">
                <a:latin typeface="Open Sans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903412" y="2583664"/>
              <a:ext cx="9345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>
                  <a:latin typeface="Open Sans"/>
                </a:rPr>
                <a:t>Позиция</a:t>
              </a:r>
              <a:r>
                <a:rPr lang="ru-RU" sz="1400" dirty="0">
                  <a:latin typeface="Open Sans"/>
                </a:rPr>
                <a:t> </a:t>
              </a:r>
            </a:p>
          </p:txBody>
        </p:sp>
      </p:grpSp>
      <p:sp>
        <p:nvSpPr>
          <p:cNvPr id="21" name="Скругленный прямоугольник 20"/>
          <p:cNvSpPr/>
          <p:nvPr/>
        </p:nvSpPr>
        <p:spPr>
          <a:xfrm>
            <a:off x="371773" y="604959"/>
            <a:ext cx="8390563" cy="2653916"/>
          </a:xfrm>
          <a:prstGeom prst="roundRect">
            <a:avLst/>
          </a:prstGeom>
          <a:solidFill>
            <a:srgbClr val="F4F5F9"/>
          </a:solidFill>
          <a:ln w="19050">
            <a:solidFill>
              <a:srgbClr val="A77B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Open Sans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42517" y="565634"/>
            <a:ext cx="77459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Open Sans"/>
              </a:rPr>
              <a:t>Код ресурса </a:t>
            </a:r>
          </a:p>
          <a:p>
            <a:pPr algn="ctr"/>
            <a:r>
              <a:rPr lang="ru-RU" dirty="0">
                <a:latin typeface="Open Sans"/>
              </a:rPr>
              <a:t>«</a:t>
            </a:r>
            <a:r>
              <a:rPr lang="ru-RU" b="1" dirty="0">
                <a:latin typeface="Open Sans"/>
              </a:rPr>
              <a:t>Материалы, изделия, конструкции и оборудование, применяемые в строительстве</a:t>
            </a:r>
            <a:r>
              <a:rPr lang="ru-RU" dirty="0" smtClean="0">
                <a:latin typeface="Open Sans"/>
              </a:rPr>
              <a:t>»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308030" y="1918068"/>
            <a:ext cx="6389574" cy="1067225"/>
            <a:chOff x="2362983" y="1835532"/>
            <a:chExt cx="5563688" cy="1089771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362983" y="1835532"/>
              <a:ext cx="5563688" cy="797441"/>
              <a:chOff x="2362983" y="1835532"/>
              <a:chExt cx="5563688" cy="797441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2464896" y="1838246"/>
                <a:ext cx="215525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Open Sans"/>
                  </a:rPr>
                  <a:t>XX</a:t>
                </a:r>
                <a:r>
                  <a:rPr lang="ru-RU" sz="3600" dirty="0">
                    <a:latin typeface="Open Sans"/>
                  </a:rPr>
                  <a:t>.</a:t>
                </a:r>
                <a:r>
                  <a:rPr lang="en-US" sz="3600" dirty="0">
                    <a:latin typeface="Open Sans"/>
                  </a:rPr>
                  <a:t>XX</a:t>
                </a:r>
                <a:r>
                  <a:rPr lang="ru-RU" sz="3600" dirty="0">
                    <a:latin typeface="Open Sans"/>
                  </a:rPr>
                  <a:t>.</a:t>
                </a:r>
                <a:r>
                  <a:rPr lang="en-US" sz="3600" dirty="0">
                    <a:latin typeface="Open Sans"/>
                  </a:rPr>
                  <a:t>XX</a:t>
                </a:r>
                <a:r>
                  <a:rPr lang="ru-RU" sz="3600" dirty="0">
                    <a:latin typeface="Open Sans"/>
                  </a:rPr>
                  <a:t>.</a:t>
                </a:r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4261360" y="1835532"/>
                <a:ext cx="366531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600" dirty="0">
                    <a:latin typeface="Open Sans"/>
                  </a:rPr>
                  <a:t>XX.X.XX.XX-XXXX</a:t>
                </a:r>
                <a:endParaRPr lang="ru-RU" sz="3600" dirty="0">
                  <a:latin typeface="Open Sans"/>
                </a:endParaRPr>
              </a:p>
            </p:txBody>
          </p:sp>
          <p:sp>
            <p:nvSpPr>
              <p:cNvPr id="33" name="Правая фигурная скобка 32"/>
              <p:cNvSpPr/>
              <p:nvPr/>
            </p:nvSpPr>
            <p:spPr>
              <a:xfrm rot="5400000">
                <a:off x="3116860" y="1408223"/>
                <a:ext cx="443838" cy="1951591"/>
              </a:xfrm>
              <a:prstGeom prst="rightBrace">
                <a:avLst/>
              </a:prstGeom>
              <a:ln w="12700">
                <a:solidFill>
                  <a:srgbClr val="A77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34" name="Правая фигурная скобка 33"/>
              <p:cNvSpPr/>
              <p:nvPr/>
            </p:nvSpPr>
            <p:spPr>
              <a:xfrm rot="5400000">
                <a:off x="4366788" y="2088505"/>
                <a:ext cx="443079" cy="555443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35" name="Правая фигурная скобка 34"/>
              <p:cNvSpPr/>
              <p:nvPr/>
            </p:nvSpPr>
            <p:spPr>
              <a:xfrm rot="5400000">
                <a:off x="4813164" y="2253626"/>
                <a:ext cx="443079" cy="259067"/>
              </a:xfrm>
              <a:prstGeom prst="rightBrace">
                <a:avLst/>
              </a:prstGeom>
              <a:ln w="12700">
                <a:solidFill>
                  <a:srgbClr val="A77B5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36" name="Правая фигурная скобка 35"/>
              <p:cNvSpPr/>
              <p:nvPr/>
            </p:nvSpPr>
            <p:spPr>
              <a:xfrm rot="5400000">
                <a:off x="5248644" y="2141845"/>
                <a:ext cx="443079" cy="504056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37" name="Правая фигурная скобка 36"/>
              <p:cNvSpPr/>
              <p:nvPr/>
            </p:nvSpPr>
            <p:spPr>
              <a:xfrm rot="5400000">
                <a:off x="5870586" y="2107840"/>
                <a:ext cx="443079" cy="588762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  <p:sp>
            <p:nvSpPr>
              <p:cNvPr id="38" name="Правая фигурная скобка 37"/>
              <p:cNvSpPr/>
              <p:nvPr/>
            </p:nvSpPr>
            <p:spPr>
              <a:xfrm rot="5400000">
                <a:off x="6759556" y="1869043"/>
                <a:ext cx="452291" cy="1075569"/>
              </a:xfrm>
              <a:prstGeom prst="rightBrace">
                <a:avLst/>
              </a:prstGeom>
              <a:ln w="12700">
                <a:solidFill>
                  <a:srgbClr val="8C674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 sz="2000" dirty="0">
                  <a:latin typeface="Open Sans"/>
                </a:endParaRPr>
              </a:p>
            </p:txBody>
          </p:sp>
        </p:grpSp>
        <p:sp>
          <p:nvSpPr>
            <p:cNvPr id="25" name="Прямоугольник 24"/>
            <p:cNvSpPr/>
            <p:nvPr/>
          </p:nvSpPr>
          <p:spPr>
            <a:xfrm>
              <a:off x="2483767" y="2597818"/>
              <a:ext cx="176385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Open Sans"/>
                </a:rPr>
                <a:t>ОКПД 2 (КПЕС 2008)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249100" y="2604315"/>
              <a:ext cx="6514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Open Sans"/>
                </a:rPr>
                <a:t>Книга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4800827" y="2617526"/>
              <a:ext cx="65142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Open Sans"/>
                </a:rPr>
                <a:t>Часть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5279388" y="2614442"/>
              <a:ext cx="7257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Open Sans"/>
                </a:rPr>
                <a:t>Раздел</a:t>
              </a: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5929974" y="2614442"/>
              <a:ext cx="725733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Open Sans"/>
                </a:rPr>
                <a:t>Группа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6576083" y="2614442"/>
              <a:ext cx="93451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dirty="0">
                  <a:latin typeface="Open Sans"/>
                </a:rPr>
                <a:t>Позиция </a:t>
              </a:r>
            </a:p>
          </p:txBody>
        </p:sp>
      </p:grpSp>
      <p:sp>
        <p:nvSpPr>
          <p:cNvPr id="39" name="Правая фигурная скобка 38"/>
          <p:cNvSpPr/>
          <p:nvPr/>
        </p:nvSpPr>
        <p:spPr>
          <a:xfrm rot="5400000">
            <a:off x="5386035" y="1116490"/>
            <a:ext cx="360000" cy="4062708"/>
          </a:xfrm>
          <a:prstGeom prst="rightBrace">
            <a:avLst/>
          </a:prstGeom>
          <a:noFill/>
          <a:ln w="34925"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762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Правая фигурная скобка 39"/>
          <p:cNvSpPr/>
          <p:nvPr/>
        </p:nvSpPr>
        <p:spPr>
          <a:xfrm rot="16200000">
            <a:off x="4674309" y="622886"/>
            <a:ext cx="360000" cy="2635073"/>
          </a:xfrm>
          <a:prstGeom prst="rightBrace">
            <a:avLst/>
          </a:prstGeom>
          <a:noFill/>
          <a:ln w="34925"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762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Правая фигурная скобка 40"/>
          <p:cNvSpPr/>
          <p:nvPr/>
        </p:nvSpPr>
        <p:spPr>
          <a:xfrm rot="5400000">
            <a:off x="5494879" y="4403011"/>
            <a:ext cx="360000" cy="3313900"/>
          </a:xfrm>
          <a:prstGeom prst="rightBrace">
            <a:avLst/>
          </a:prstGeom>
          <a:noFill/>
          <a:ln w="34925">
            <a:solidFill>
              <a:schemeClr val="accent2">
                <a:shade val="95000"/>
                <a:satMod val="10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b="1" dirty="0">
              <a:ln w="762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Объект 10"/>
          <p:cNvSpPr>
            <a:spLocks noGrp="1"/>
          </p:cNvSpPr>
          <p:nvPr>
            <p:ph sz="quarter" idx="4294967295"/>
          </p:nvPr>
        </p:nvSpPr>
        <p:spPr>
          <a:xfrm>
            <a:off x="3510350" y="3325557"/>
            <a:ext cx="4591258" cy="47048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ресурса, учтенного нормой/расценкой (11 знаков)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Open Sans"/>
            </a:endParaRPr>
          </a:p>
          <a:p>
            <a:endParaRPr lang="ru-RU" sz="2400" dirty="0">
              <a:latin typeface="Open Sans"/>
            </a:endParaRPr>
          </a:p>
        </p:txBody>
      </p:sp>
      <p:sp>
        <p:nvSpPr>
          <p:cNvPr id="43" name="Объект 10"/>
          <p:cNvSpPr>
            <a:spLocks noGrp="1"/>
          </p:cNvSpPr>
          <p:nvPr>
            <p:ph sz="quarter" idx="4294967295"/>
          </p:nvPr>
        </p:nvSpPr>
        <p:spPr>
          <a:xfrm>
            <a:off x="3131840" y="1416921"/>
            <a:ext cx="5373642" cy="505988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ресурса, неучтенного нормой/расценкой (7 знаков)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latin typeface="Open Sans"/>
            </a:endParaRPr>
          </a:p>
          <a:p>
            <a:endParaRPr lang="ru-RU" sz="2400" dirty="0">
              <a:latin typeface="Open Sans"/>
            </a:endParaRPr>
          </a:p>
        </p:txBody>
      </p:sp>
      <p:sp>
        <p:nvSpPr>
          <p:cNvPr id="44" name="Объект 10"/>
          <p:cNvSpPr>
            <a:spLocks noGrp="1"/>
          </p:cNvSpPr>
          <p:nvPr>
            <p:ph sz="quarter" idx="4294967295"/>
          </p:nvPr>
        </p:nvSpPr>
        <p:spPr>
          <a:xfrm>
            <a:off x="3633185" y="6332588"/>
            <a:ext cx="4591258" cy="470481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1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1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 ресурса, учтенного нормой/расценкой (9 знаков)</a:t>
            </a:r>
            <a:endParaRPr lang="ru-RU" sz="1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Open Sans"/>
            </a:endParaRPr>
          </a:p>
          <a:p>
            <a:endParaRPr lang="ru-RU" sz="2400" b="1" dirty="0"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238920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5752" y="116632"/>
            <a:ext cx="8229600" cy="56207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 rotWithShape="1">
          <a:blip r:embed="rId2"/>
          <a:srcRect l="11579" t="15460" r="24734" b="22690"/>
          <a:stretch/>
        </p:blipFill>
        <p:spPr bwMode="auto">
          <a:xfrm>
            <a:off x="414920" y="908720"/>
            <a:ext cx="8291263" cy="36004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/>
          <p:cNvPicPr/>
          <p:nvPr/>
        </p:nvPicPr>
        <p:blipFill rotWithShape="1">
          <a:blip r:embed="rId3"/>
          <a:srcRect l="6532" t="49563" r="9180" b="19509"/>
          <a:stretch/>
        </p:blipFill>
        <p:spPr bwMode="auto">
          <a:xfrm>
            <a:off x="434217" y="4739134"/>
            <a:ext cx="8271966" cy="17862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Овал 6"/>
          <p:cNvSpPr/>
          <p:nvPr/>
        </p:nvSpPr>
        <p:spPr>
          <a:xfrm>
            <a:off x="474076" y="4149080"/>
            <a:ext cx="936104" cy="267169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39552" y="6248158"/>
            <a:ext cx="936104" cy="277186"/>
          </a:xfrm>
          <a:prstGeom prst="ellipse">
            <a:avLst/>
          </a:prstGeom>
          <a:solidFill>
            <a:schemeClr val="accent1">
              <a:alpha val="200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672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648072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поправки </a:t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Градостроительный кодекс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03.07.2016 № 369-ФЗ</a:t>
            </a:r>
            <a:endParaRPr lang="ru-RU" sz="24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851920" y="6468509"/>
            <a:ext cx="5619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regulation.gov.ru/projects#npa=58873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978631-6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764024"/>
            <a:ext cx="8784976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4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статья </a:t>
            </a:r>
            <a:r>
              <a:rPr lang="ru-RU" sz="1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3"/>
              </a:rPr>
              <a:t>1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30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сметная стоимость строительства, реконструкции, капитального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ремонта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объектов капитального строительства, работы по сохранению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объектов культурного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наследия, консервация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объектов культурного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наследия, реставрация памятников и ансамблей и ремонт памятников </a:t>
            </a:r>
            <a:b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приспособлений объектов культурного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наследия для современного использования </a:t>
            </a:r>
            <a:b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(далее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- сметная стоимость строительства) - сумма денежных средств, необходимая для строительства, реконструкции, капитального ремонта,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объектов капитального строительства, работы по сохранению объектов культурного наследия, консервация объектов культурного наследия, реставрация памятников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ансамблей и ремонт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памятников и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приспособлений объектов культурного наследия для современного использования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объектов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капитального строительства,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соответствии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сметой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составе проектной документацией или ее разделов в случаях, установленных настоящим Кодексом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31) сметные нормы - совокупность количественных показателей материалов, изделий, конструкций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 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оборудования, затрат труда работников в строительстве, времени эксплуатации машин и механизмов </a:t>
            </a: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(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далее - строительные ресурсы), установленных на принятую единицу измерения, и иных затрат, применяемых при определении сметной стоимости строительства;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32) сметные цены строительных ресурсов - сводная агрегированная в территориальном разрезе документированная информация о стоимости строительных ресурсов, установленная расчетным путем на принятую единицу измерения и размещаемая в федеральной государственной информационной системе ценообразования в строительстве;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33) сметные нормативы - сметные нормы и методики применения сметных норм и сметных цен строительных ресурсов, используемые при определении сметной стоимости строительства</a:t>
            </a:r>
            <a:r>
              <a:rPr lang="ru-RU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 также методики по определению стоимости работ по инженерным изысканиям и по подготовке проектной документации</a:t>
            </a: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34) укрупненный норматив цены строительства – сумма денежных средств, необходимая для строительства объекта капитального строительства, рассчитанная на установленную единицу измерения (измеритель) и предназначенная для планирования инвестиций (капитальных вложений), оценки эффективности использования средств, направляемых на капитальные вложения и подготовки технико-экономических показателей в задании на проектирование, а также иных целей, установленных законодательством Российской </a:t>
            </a: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Федерации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404664"/>
            <a:ext cx="8496944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частью 1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статьи 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Федерального закона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03.07.2016 № 369-ФЗ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"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 внесении изменений в Градостроительный кодекс Российской Федерации и статьи 11 и 14 Федерального закона "Об инвестиционной деятельности в Российской Федерации, осуществляемой в форме капитальных вложений"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сметной стоимости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объектов капитального строительства, строительство, реконструкция которых осуществляются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привлечением средств бюджетов бюджетной системы Российской Федерации,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производится в порядке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применением сметных нормативов, утвержденных федеральным органом исполнительной власти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осуществляющим функции по выработке государственной политики и нормативно-правовому регулированию в сфере строительства, архитектуры, градостроительства,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органами исполнительной власти субъектов Российской Федерации, до даты, по состоянию на которую обеспечивается одновременное выполнение следующих условий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включение соответствующих сметных нормативов, утвержденных </a:t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статьей 8.3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Градостроительного кодекса Российской Федерации (в редакции настоящего Федерального закона), в установленном порядке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реестр сметных нормативов;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введение в действие указанных сметных нормативов;</a:t>
            </a: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в федеральной государственной информационной системе ценообразования в строительстве сметных цен строительных ресурсов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определенных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частью 5 статьи 8.3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Градостроительного кодекса Российской Федерации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редакции настоящего Федерального закона).</a:t>
            </a:r>
          </a:p>
          <a:p>
            <a:pPr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    Таким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образом,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определение сметной стоимости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строительства, реконструкции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капитального ремонта объектов капитального строительства,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финансируемых из бюджета Санкт-Петербурга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осуществляется в действующем порядке с применением сметных нормативов, утвержденных Комитетом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государственному заказу Санкт-Петербурга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513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620688"/>
            <a:ext cx="8640960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часть 1 </a:t>
            </a:r>
            <a:r>
              <a:rPr lang="ru-RU" sz="1500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статья </a:t>
            </a:r>
            <a:r>
              <a:rPr lang="ru-RU" sz="15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  <a:hlinkClick r:id="rId2"/>
              </a:rPr>
              <a:t>6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lnSpc>
                <a:spcPts val="1800"/>
              </a:lnSpc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К полномочиям органов государственной власти Российской Федерации в области градостроительной деятельности относятся:</a:t>
            </a:r>
            <a:endParaRPr lang="ru-RU" sz="1500" dirty="0"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7.5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) утверждение сметных норм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500" strike="sngStrik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методик применения сметных норм и сметных цен строительных ресурсов, 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а также методик по определению сметной стоимости работ по инженерным изысканиям и по подготовке проектной документации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7.6) утверждение методик определения сметных цен строительных ресурсов 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и методических документов по разработке сметных нормативов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7.7) установление порядка мониторинга цен строительных ресурсов, включая виды информации, необходимой для формирования сметных цен строительных ресурсов, порядок ее предоставления, а также порядок определения лиц, обязанных предоставлять указанную информацию;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7.8) установление порядка ведения федеральной государственной информационной системы ценообразования в строительстве;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7.9) </a:t>
            </a: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формирование и </a:t>
            </a: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ведение федерального реестра сметных нормативов;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7.10) ведение федеральной государственной информационной системы ценообразования в строительстве;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7.11) установление порядка формирования и ведения федерального реестра сметных нормативов;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7.12) утверждение классификации сметных нормативов;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7.13) утверждение укрупненных нормативов цены строительства;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7.14) утверждение методик определения и применения укрупненных нормативов цены строительства;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7.15) ведение классификатора строительных ресурсов;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5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7.16) утверждение классификатора строительных ресурсов, а также его формы и регламента ведения такого </a:t>
            </a:r>
            <a:r>
              <a:rPr lang="ru-RU" sz="1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классификатора</a:t>
            </a:r>
            <a:endParaRPr lang="ru-RU" sz="15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590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794202"/>
            <a:ext cx="871296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Федеральным органом исполнительной власти, осуществляющим функции </a:t>
            </a:r>
            <a:r>
              <a:rPr lang="ru-RU" sz="1400" strike="sngStrike" dirty="0">
                <a:latin typeface="Times New Roman" panose="02020603050405020304" pitchFamily="18" charset="0"/>
                <a:ea typeface="Calibri" panose="020F0502020204030204" pitchFamily="34" charset="0"/>
              </a:rPr>
              <a:t>по реализации государственной политики, оказанию государственных услуг, управлению государственным имуществом в сфере строительства, градостроительства, промышленности строительных материалов и жилищно-коммунального хозяйства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</a:t>
            </a: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выработке и реализации государственной политики и нормативно-правовому регулированию в сфере строительства, архитектуры, градостроительства, нормирования и ценообразования при проектировании и строительстве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5756"/>
            <a:ext cx="82649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 всему тексту в градостроительном кодексе уточнены функции федерального органа исполнительной власти:</a:t>
            </a:r>
            <a:endParaRPr lang="ru-RU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244" y="2307001"/>
            <a:ext cx="86292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8.3. Ценообразование и сметное нормирование в области градостроительной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деятельности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1244" y="5949280"/>
            <a:ext cx="87012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Дополнена: Порядок </a:t>
            </a:r>
            <a:r>
              <a:rPr lang="ru-RU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определения сметной стоимости строительства объектов капитального строительства собственности Российской Федерации, расположенных за пределами территории Российской Федерации, устанавливается Правительством Российской Федерации.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244" y="2902292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</a:rPr>
              <a:t>       Часть 1</a:t>
            </a:r>
            <a:r>
              <a:rPr lang="ru-RU" sz="1600" dirty="0">
                <a:latin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</a:rPr>
              <a:t>Сметная стоимость строительства </a:t>
            </a:r>
            <a:r>
              <a:rPr lang="ru-RU" sz="1600" dirty="0">
                <a:latin typeface="Times New Roman" panose="02020603050405020304" pitchFamily="18" charset="0"/>
              </a:rPr>
              <a:t>объектов капитального строительства, финансируемых с привлечением средств бюджетов бюджетной системы Российской Федерации, средств юридических лиц, созданных Российской Федерацией, субъектами Российской Федерации, муниципальными образованиями, юридических лиц, доля в уставных (складочных) капиталах которых Российской Федерации, субъектов Российской Федерации, муниципальных образований составляет более 50 процентов, а также сметная стоимость капитального ремонта многоквартирного дома, осуществляемого полностью или частично за счет средств регионального оператора, товарищества собственников жилья, жилищного, жилищно-строительного кооператива или иного специализированного потребительского кооператива либо средств собственников помещений в многоквартирном доме, </a:t>
            </a:r>
            <a:r>
              <a:rPr lang="ru-RU" sz="1600" b="1" dirty="0">
                <a:latin typeface="Times New Roman" panose="02020603050405020304" pitchFamily="18" charset="0"/>
              </a:rPr>
              <a:t>определяется с обязательным применением</a:t>
            </a:r>
            <a:r>
              <a:rPr lang="ru-RU" sz="1600" dirty="0">
                <a:latin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</a:rPr>
              <a:t>сметных нормативов</a:t>
            </a:r>
            <a:r>
              <a:rPr lang="ru-RU" sz="1600" dirty="0">
                <a:latin typeface="Times New Roman" panose="02020603050405020304" pitchFamily="18" charset="0"/>
              </a:rPr>
              <a:t>, внесенных </a:t>
            </a:r>
            <a:r>
              <a:rPr lang="ru-RU" sz="1600" dirty="0" smtClean="0">
                <a:latin typeface="Times New Roman" panose="02020603050405020304" pitchFamily="18" charset="0"/>
              </a:rPr>
              <a:t>в </a:t>
            </a:r>
            <a:r>
              <a:rPr lang="ru-RU" sz="1600" dirty="0">
                <a:latin typeface="Times New Roman" panose="02020603050405020304" pitchFamily="18" charset="0"/>
              </a:rPr>
              <a:t>федеральный реестр сметных нормативов, </a:t>
            </a:r>
            <a:r>
              <a:rPr lang="ru-RU" sz="1600" dirty="0" smtClean="0">
                <a:latin typeface="Times New Roman" panose="02020603050405020304" pitchFamily="18" charset="0"/>
              </a:rPr>
              <a:t/>
            </a:r>
            <a:br>
              <a:rPr lang="ru-RU" sz="1600" dirty="0" smtClean="0">
                <a:latin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</a:rPr>
              <a:t>и </a:t>
            </a:r>
            <a:r>
              <a:rPr lang="ru-RU" sz="1600" b="1" dirty="0">
                <a:latin typeface="Times New Roman" panose="02020603050405020304" pitchFamily="18" charset="0"/>
              </a:rPr>
              <a:t>сметных цен строительных ресурсов</a:t>
            </a:r>
            <a:r>
              <a:rPr lang="ru-RU" sz="1600" dirty="0">
                <a:latin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3816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49799" y="548680"/>
            <a:ext cx="8784976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10.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Мониторинг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цен строительных ресурсов осуществляется в соответствии с классификатором строительных ресурсов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утверждаемым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нормирования и ценообразования при проектировании и строительстве.</a:t>
            </a:r>
            <a:endParaRPr lang="ru-RU" sz="1300" dirty="0"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Ведение классификатора строительных ресурсов осуществляется федеральным органом исполнительной власти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нормирования и ценообразования при проектировании и строительстве, в соответствии с утверждаемой им формой и регламентом ведения. </a:t>
            </a:r>
            <a:endParaRPr lang="ru-RU" sz="1300" dirty="0" smtClean="0"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11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Укрупненные нормативы цены строительства утверждаются федеральным органом исполнительной власти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нормирования и ценообразования при проектировании и строительстве, в соответствии с утверждаемой им методикой определения укрупненных нормативов цены </a:t>
            </a:r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строительства.</a:t>
            </a:r>
            <a:endParaRPr lang="ru-RU" sz="1300" dirty="0" smtClean="0"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0"/>
              </a:spcAft>
            </a:pPr>
            <a:r>
              <a:rPr lang="ru-RU" sz="1300" dirty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dirty="0" smtClean="0">
                <a:latin typeface="Times New Roman CYR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3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строительстве объектов капитального строительства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финансируемых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 привлечением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средств бюджетов бюджетной системы Российской Федерации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средств юридических лиц, созданных Российской Федерацией, субъектами Российской Федерации, муниципальными образованиями, юридических лиц, доля в уставных (складочных) капиталах которых Российской Федерации,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субъектов Российской Федерации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муниципальных образований составляет более 50 процентов,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укрупненные нормативы применяются в случаях,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установленных  федеральными законами, актами Президента Российской Федерации и актами Правительства Российской Федерации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соответствии с методикой применения укрупненных нормативов цены строительства, утверждаемой федеральным органом исполнительной власти,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нормирования и ценообразования при проектировании и строительстве.</a:t>
            </a:r>
            <a:endParaRPr lang="ru-RU" sz="1300" dirty="0"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3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 12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орган исполнительной власти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осуществляющий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нормирования и ценообразования при проектировании и строительстве, </a:t>
            </a:r>
            <a:r>
              <a:rPr lang="ru-RU" sz="13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осуществляет методическое обеспечение ценообразования и сметного нормирования в области градостроительной деятельности</a:t>
            </a:r>
            <a:r>
              <a:rPr lang="ru-RU" sz="13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3995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Добавляются части 10, 11, 12 </a:t>
            </a:r>
            <a:endParaRPr lang="ru-RU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22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56895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Статья 8.4. Федеральный реестр сметных нормативов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1. Федеральный реестр сметных нормативов является государственным информационным ресурсом. Указанный реестр является общедоступным, за исключением сведений, составляющих государственную тайну.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2. </a:t>
            </a:r>
            <a:r>
              <a:rPr lang="ru-RU" sz="1600" strike="sngStrike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Сметные нормативы, содержащиеся в федеральном реестре сметных нормативов, подлежат размещению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Федеральный реестр сметных нормативов, содержащий сметные нормативы, размещается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в федеральной государственной информационной системе ценообразования в строительстве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.";</a:t>
            </a:r>
          </a:p>
          <a:p>
            <a:pPr indent="342900" algn="just">
              <a:spcAft>
                <a:spcPts val="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Добавляются части 3 и 4:</a:t>
            </a:r>
            <a:endParaRPr lang="ru-RU" sz="1600" b="1" dirty="0" smtClean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и ведение федерального реестра сметных нормативов осуществляется федеральным органом исполнительной власти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осуществляющим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нормирования и ценообразования при проектировании и строительстве, в установленном им порядке,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также в соответствии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утверждаемой им классификацией сметных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нормативов.</a:t>
            </a:r>
            <a:endParaRPr lang="ru-RU" sz="1600" b="1" dirty="0" smtClean="0">
              <a:latin typeface="Times New Roman CYR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42900" algn="just"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Федеральный орган исполнительной власти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, осуществляющий функции по выработке и реализации государственной политики и нормативно-правовому регулированию в сфере строительства, архитектуры, градостроительства, нормирования и ценообразования при проектировании и строительстве,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по мере необходимости, но не реже одного раза в пять лет осуществляет пересмотр сметных нормативов, содержащихся в федеральном реестре сметных нормативов.</a:t>
            </a:r>
            <a:endParaRPr lang="ru-RU" sz="16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2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83671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42900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связи с тем, что терминология в ГК сметных нормативов исключает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ФЕРы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ТЕРы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в поправках 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татье 4 расширяется определение следующим образом:</a:t>
            </a:r>
          </a:p>
          <a:p>
            <a:pPr indent="342900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Сметные нормативы, расценки, цены, методические и другие документы в сфере ценообразования и сметного нормирования при проектировании, сведения 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 которых включены в федеральный реестр сметных нормативов или которые утверждены органами исполнительной власти субъектов, также до дня вступления </a:t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силу настоящего закона «поправки» будут применяться в целях определения сметной стоимости, до даты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состоянию на которую обеспечивается одновременное выполнение следующих условий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1) включение соответствующих сметных нормативов, утвержденных </a:t>
            </a:r>
            <a:b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соответствии со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статьей 8.3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Градостроительного кодекса Российской Федерации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редакции настоящего Федерального закона), в установленном порядке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реестр сметных нормативов;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2) введение в действие указанных сметных нормативов;</a:t>
            </a:r>
          </a:p>
          <a:p>
            <a:pPr indent="342900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3)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размещение в федеральной государственной информационной системе ценообразования в строительстве сметных цен строительных ресурсов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определенных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соответствии с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частью 5 статьи 8.3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Градостроительного кодекса Российской Федерации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редакции настоящего Федерального закона).</a:t>
            </a:r>
          </a:p>
        </p:txBody>
      </p:sp>
    </p:spTree>
    <p:extLst>
      <p:ext uri="{BB962C8B-B14F-4D97-AF65-F5344CB8AC3E}">
        <p14:creationId xmlns:p14="http://schemas.microsoft.com/office/powerpoint/2010/main" val="180542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153574"/>
              </p:ext>
            </p:extLst>
          </p:nvPr>
        </p:nvGraphicFramePr>
        <p:xfrm>
          <a:off x="242830" y="1545537"/>
          <a:ext cx="8640962" cy="51050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6961">
                  <a:extLst>
                    <a:ext uri="{9D8B030D-6E8A-4147-A177-3AD203B41FA5}">
                      <a16:colId xmlns:a16="http://schemas.microsoft.com/office/drawing/2014/main" val="3822103027"/>
                    </a:ext>
                  </a:extLst>
                </a:gridCol>
                <a:gridCol w="5031871">
                  <a:extLst>
                    <a:ext uri="{9D8B030D-6E8A-4147-A177-3AD203B41FA5}">
                      <a16:colId xmlns:a16="http://schemas.microsoft.com/office/drawing/2014/main" val="1846432928"/>
                    </a:ext>
                  </a:extLst>
                </a:gridCol>
                <a:gridCol w="1152130">
                  <a:extLst>
                    <a:ext uri="{9D8B030D-6E8A-4147-A177-3AD203B41FA5}">
                      <a16:colId xmlns:a16="http://schemas.microsoft.com/office/drawing/2014/main" val="2705138361"/>
                    </a:ext>
                  </a:extLst>
                </a:gridCol>
              </a:tblGrid>
              <a:tr h="228097"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Приказ Минстроя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/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Введение </a:t>
                      </a:r>
                      <a:b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действие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/>
                </a:tc>
                <a:extLst>
                  <a:ext uri="{0D108BD9-81ED-4DB2-BD59-A6C34878D82A}">
                    <a16:rowId xmlns:a16="http://schemas.microsoft.com/office/drawing/2014/main" val="3797932793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20.12.2016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u="none" strike="noStrik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1000/</a:t>
                      </a:r>
                      <a:r>
                        <a:rPr lang="ru-RU" sz="12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определения сметных цен на затраты труда в строительстве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38832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20.12.2016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999/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определения сметных цен на эксплуатацию машин и механизмов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5974599"/>
                  </a:ext>
                </a:extLst>
              </a:tr>
              <a:tr h="344700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20.12.2016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1001/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определения сметных цен на материалы, изделия, конструкции, оборудование и цен услуг на перевозку грузов для строительства,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5681976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08.02.2017 № 76/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разработке ГЭСН и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ГЭСНр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44149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08.02.2017 № 78/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разработке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ГЭСНм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ГЭСНп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092366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07.02.2017 № 69/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разработке укрупненных нормативов цены строительства (НЦС, НЦКР)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7933706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29.12.2016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1028/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применения сметных норм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4591301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08.02.2017 № 77/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Методика применения сметных цен ресурсов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4373754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 29.03.2017 № 656/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 утверждении формы классификатора строительных ресурсов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29.03.2017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4944358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08.02.2017 № 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разработке единичных расценок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900891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09.02.2017 № 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разработке индексов изменения сметной стоимости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7261062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09.02.2017 № 81/</a:t>
                      </a:r>
                      <a:r>
                        <a:rPr lang="ru-RU" sz="1200" u="none" strike="noStrike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рекомендации по применению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31.03.2017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549051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30.12.2016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1038/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endParaRPr lang="ru-RU" sz="1200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от 29.03.2017 № 660)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база ГЭСН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8203465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30.12.2016 №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1039/</a:t>
                      </a:r>
                      <a:r>
                        <a:rPr lang="ru-RU" sz="1200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b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от 29.03.2017 № 661)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Новая база ФЕР, ФССЦ, ФСЭМ, </a:t>
                      </a:r>
                      <a:r>
                        <a:rPr lang="ru-RU" sz="12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ФССЦпг</a:t>
                      </a: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28.04.2017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340330"/>
                  </a:ext>
                </a:extLst>
              </a:tr>
              <a:tr h="228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24.01.2017 № 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41/</a:t>
                      </a:r>
                      <a:r>
                        <a:rPr lang="ru-RU" sz="1200" u="none" strike="noStrike" kern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</a:t>
                      </a: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 редакции от 29.03.2017 № 660, №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661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Изменения в ГЭСН и 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 </a:t>
                      </a:r>
                      <a:r>
                        <a:rPr lang="ru-RU" sz="1200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ru-RU" sz="1200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646 нормативов, в том числе 44 разработано Центром мониторинга)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01.02.2017,</a:t>
                      </a:r>
                      <a:b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действуют </a:t>
                      </a:r>
                      <a:b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 28.04.2017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237" marR="42237" marT="0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318012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1100" y="745069"/>
            <a:ext cx="87129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Постановление Правительства РФ </a:t>
            </a: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от 23.12.2016 № 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1452 </a:t>
            </a:r>
            <a:r>
              <a:rPr lang="ru-RU" sz="14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«</a:t>
            </a:r>
            <a:r>
              <a:rPr lang="ru-RU" sz="14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О мониторинге цен строительных ресурсов»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1100" y="305577"/>
            <a:ext cx="86409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23.09.2016 №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959 «О федеральной государственной информационной системе ценообразования в строительстве»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18895" y="7693"/>
            <a:ext cx="74888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Новое в ценообразовании и сметном нормировании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строительстве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42831" y="960762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Актуальные методические документы (МДС), </a:t>
            </a: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6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регламентирующие 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ценообразование и сметное нормирование в строительной отрасли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560507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1516" y="54097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применения сметных норм 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Минстроя России от 29.12.2016 № 1028/пр</a:t>
            </a:r>
            <a:r>
              <a:rPr lang="ru-RU" sz="2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221228457"/>
              </p:ext>
            </p:extLst>
          </p:nvPr>
        </p:nvGraphicFramePr>
        <p:xfrm>
          <a:off x="251518" y="619283"/>
          <a:ext cx="8640960" cy="1584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800839"/>
              </p:ext>
            </p:extLst>
          </p:nvPr>
        </p:nvGraphicFramePr>
        <p:xfrm>
          <a:off x="251518" y="2203458"/>
          <a:ext cx="8625059" cy="4541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25059">
                  <a:extLst>
                    <a:ext uri="{9D8B030D-6E8A-4147-A177-3AD203B41FA5}">
                      <a16:colId xmlns:a16="http://schemas.microsoft.com/office/drawing/2014/main" val="54882522"/>
                    </a:ext>
                  </a:extLst>
                </a:gridCol>
              </a:tblGrid>
              <a:tr h="60130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Отличия от действующих методик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568624"/>
                  </a:ext>
                </a:extLst>
              </a:tr>
              <a:tr h="343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Корректировка расценок: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0326103"/>
                  </a:ext>
                </a:extLst>
              </a:tr>
              <a:tr h="3450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нельзя корректировать норму заменой ресурсов на импортные по требованию заказчика</a:t>
                      </a:r>
                      <a:endParaRPr lang="ru-RU" sz="12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2259953"/>
                  </a:ext>
                </a:extLst>
              </a:tr>
              <a:tr h="400950">
                <a:tc>
                  <a:txBody>
                    <a:bodyPr/>
                    <a:lstStyle/>
                    <a:p>
                      <a:pPr lvl="0"/>
                      <a:r>
                        <a:rPr lang="ru-RU" sz="12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Коэффициенты влияния условий производства работ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796890"/>
                  </a:ext>
                </a:extLst>
              </a:tr>
              <a:tr h="72166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Таблицы сформированы</a:t>
                      </a:r>
                      <a:r>
                        <a:rPr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 видам строительства: новое строительство, реконструкция, капитальный ремонт </a:t>
                      </a:r>
                      <a:b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(ранее - по видам работ: строительные, монтажные, ремонтно-строительные).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Пусконаладочные работы выделены отдельной таблицей.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60529898"/>
                  </a:ext>
                </a:extLst>
              </a:tr>
              <a:tr h="757245">
                <a:tc>
                  <a:txBody>
                    <a:bodyPr/>
                    <a:lstStyle/>
                    <a:p>
                      <a:pPr algn="just"/>
                      <a:r>
                        <a:rPr lang="ru-RU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коэффициенты внесены изменения, снижены коэффициенты при производстве работ во вредных условиях труда, введены дополнительные строки на производство работ в помещениях высотой до 1,8 м, на производство работ на склонах гор с сохранением природного ландшафта.</a:t>
                      </a:r>
                      <a:endParaRPr lang="ru-RU" sz="1200" u="none" strike="noStrike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00671934"/>
                  </a:ext>
                </a:extLst>
              </a:tr>
              <a:tr h="981516">
                <a:tc>
                  <a:txBody>
                    <a:bodyPr/>
                    <a:lstStyle/>
                    <a:p>
                      <a:pPr algn="just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коэффициенты при ремонте добавлена новая строка «Производство ремонтных работ в помещениях с остановкой рабочего процесса предприятия, при этом в зоне ремонтно-строительных работ имеются действующее технологическое оборудование, мебель и иные загромождающие предметы».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сложным кровлям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добавляется понятие «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кровель средней сложности».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Добавлены коэффициенты: Производство ремонтно-строительных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работ на склонах гор с сохранением природного ландшафта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Производство работ ремонтно-строительных на предприятиях, где в силу режима секретности применяются «спец» допуски </a:t>
                      </a:r>
                      <a:b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 другие ограничения для рабочих.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011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609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3687</TotalTime>
  <Words>2049</Words>
  <Application>Microsoft Office PowerPoint</Application>
  <PresentationFormat>Экран (4:3)</PresentationFormat>
  <Paragraphs>224</Paragraphs>
  <Slides>20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Open Sans</vt:lpstr>
      <vt:lpstr>Tahoma</vt:lpstr>
      <vt:lpstr>Times New Roman</vt:lpstr>
      <vt:lpstr>Times New Roman CYR</vt:lpstr>
      <vt:lpstr>Тема Office</vt:lpstr>
      <vt:lpstr>ЦЕНООБРАЗОВАНИЕ</vt:lpstr>
      <vt:lpstr>Основные поправки  в Градостроительный кодекс  от 03.07.2016 № 369-ФЗ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применения сметных норм  (приказ Минстроя России от 29.12.2016 № 1028/пр)</vt:lpstr>
      <vt:lpstr>Методика применения сметных цен ресурсов  (приказ Минстроя России от 08.02.2017 № 77/пр)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Методические рекомендации по применению ФЕР  (приказ Минстроя России от 08.02.2017 № 81/пр)</vt:lpstr>
      <vt:lpstr>Изменения сметно-нормативной базы  ГЭСН и ФЕР, которая вводится в действие с 28.04.2017</vt:lpstr>
      <vt:lpstr>Презентация PowerPoint</vt:lpstr>
      <vt:lpstr>Например: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ЦЕНООБРАЗОВАНИЕ</dc:title>
  <dc:creator>lana001</dc:creator>
  <cp:lastModifiedBy>Svetlana Terewenko</cp:lastModifiedBy>
  <cp:revision>271</cp:revision>
  <cp:lastPrinted>2017-04-11T14:37:18Z</cp:lastPrinted>
  <dcterms:created xsi:type="dcterms:W3CDTF">2015-04-20T08:23:41Z</dcterms:created>
  <dcterms:modified xsi:type="dcterms:W3CDTF">2017-05-23T08:26:05Z</dcterms:modified>
</cp:coreProperties>
</file>